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310" r:id="rId5"/>
    <p:sldId id="300" r:id="rId6"/>
    <p:sldId id="308" r:id="rId7"/>
    <p:sldId id="309" r:id="rId8"/>
    <p:sldId id="312" r:id="rId9"/>
    <p:sldId id="305" r:id="rId10"/>
    <p:sldId id="315" r:id="rId11"/>
    <p:sldId id="307" r:id="rId12"/>
    <p:sldId id="313" r:id="rId13"/>
    <p:sldId id="301" r:id="rId14"/>
    <p:sldId id="302" r:id="rId15"/>
    <p:sldId id="314" r:id="rId16"/>
    <p:sldId id="274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317"/>
    <a:srgbClr val="443322"/>
    <a:srgbClr val="DD5522"/>
    <a:srgbClr val="4B2302"/>
    <a:srgbClr val="AE7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4" autoAdjust="0"/>
    <p:restoredTop sz="96040" autoAdjust="0"/>
  </p:normalViewPr>
  <p:slideViewPr>
    <p:cSldViewPr>
      <p:cViewPr varScale="1">
        <p:scale>
          <a:sx n="106" d="100"/>
          <a:sy n="106" d="100"/>
        </p:scale>
        <p:origin x="261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00441D-A44D-4F8B-97AD-F2F5F15139AE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F1041C-C5B3-4E49-A9D4-52C85666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2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514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1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6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82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2808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8456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1714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2893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0551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0407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059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298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478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5124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9383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43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328343" y="2962662"/>
            <a:ext cx="9509809" cy="4038600"/>
            <a:chOff x="-304800" y="2971800"/>
            <a:chExt cx="9509809" cy="4038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971800"/>
              <a:ext cx="4038600" cy="4038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80943" y="3397448"/>
              <a:ext cx="7124066" cy="263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0" dirty="0" err="1">
                  <a:solidFill>
                    <a:schemeClr val="bg1"/>
                  </a:solidFill>
                  <a:latin typeface="Adobe Caslon Pro" panose="0205050205050A020403" pitchFamily="18" charset="0"/>
                </a:rPr>
                <a:t>ouisiana</a:t>
              </a:r>
              <a:endParaRPr lang="en-US" sz="16500" dirty="0">
                <a:solidFill>
                  <a:schemeClr val="bg1"/>
                </a:solidFill>
                <a:latin typeface="Adobe Caslon Pro" panose="0205050205050A0204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1543" y="5235178"/>
              <a:ext cx="6122510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0" dirty="0">
                  <a:solidFill>
                    <a:schemeClr val="bg1"/>
                  </a:solidFill>
                  <a:latin typeface="Adobe Caslon Pro" panose="0205050205050A020403" pitchFamily="18" charset="0"/>
                </a:rPr>
                <a:t>Anthology</a:t>
              </a:r>
            </a:p>
          </p:txBody>
        </p:sp>
      </p:grpSp>
      <p:pic>
        <p:nvPicPr>
          <p:cNvPr id="5" name="46551A7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C97CE6-D9B3-8E1F-E5B0-65B499BCD112}"/>
              </a:ext>
            </a:extLst>
          </p:cNvPr>
          <p:cNvSpPr txBox="1"/>
          <p:nvPr/>
        </p:nvSpPr>
        <p:spPr>
          <a:xfrm>
            <a:off x="111008" y="76200"/>
            <a:ext cx="876618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43317"/>
                </a:solidFill>
                <a:latin typeface="Adobe Caslon Pro" panose="0205050205050A020403" pitchFamily="18" charset="0"/>
              </a:rPr>
              <a:t>The Disobedient </a:t>
            </a:r>
            <a:br>
              <a:rPr lang="en-US" sz="3200" b="1" dirty="0">
                <a:solidFill>
                  <a:srgbClr val="443317"/>
                </a:solidFill>
                <a:latin typeface="Adobe Caslon Pro" panose="0205050205050A020403" pitchFamily="18" charset="0"/>
              </a:rPr>
            </a:br>
            <a:r>
              <a:rPr lang="en-US" sz="3200" b="1" dirty="0" err="1">
                <a:solidFill>
                  <a:srgbClr val="443317"/>
                </a:solidFill>
                <a:latin typeface="Adobe Caslon Pro" panose="0205050205050A020403" pitchFamily="18" charset="0"/>
              </a:rPr>
              <a:t>DaughterWho</a:t>
            </a:r>
            <a:r>
              <a:rPr lang="en-US" sz="3200" b="1" dirty="0">
                <a:solidFill>
                  <a:srgbClr val="443317"/>
                </a:solidFill>
                <a:latin typeface="Adobe Caslon Pro" panose="0205050205050A020403" pitchFamily="18" charset="0"/>
              </a:rPr>
              <a:t> </a:t>
            </a:r>
            <a:br>
              <a:rPr lang="en-US" sz="3200" b="1" dirty="0">
                <a:solidFill>
                  <a:srgbClr val="443317"/>
                </a:solidFill>
                <a:latin typeface="Adobe Caslon Pro" panose="0205050205050A020403" pitchFamily="18" charset="0"/>
              </a:rPr>
            </a:br>
            <a:r>
              <a:rPr lang="en-US" sz="3200" b="1" dirty="0">
                <a:solidFill>
                  <a:srgbClr val="443317"/>
                </a:solidFill>
                <a:latin typeface="Adobe Caslon Pro" panose="0205050205050A020403" pitchFamily="18" charset="0"/>
              </a:rPr>
              <a:t>Married a Skull </a:t>
            </a:r>
          </a:p>
          <a:p>
            <a:endParaRPr lang="en-US" sz="3200" dirty="0">
              <a:solidFill>
                <a:srgbClr val="443317"/>
              </a:solidFill>
              <a:latin typeface="Adobe Caslon Pro" panose="0205050205050A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Beautiful daughter won’t marry  any of </a:t>
            </a:r>
            <a:b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</a:b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the old men her father picks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Skull borrows arms, legs, etc., to come </a:t>
            </a:r>
            <a:b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</a:b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woo. </a:t>
            </a:r>
            <a:r>
              <a:rPr lang="en-US" sz="2800" b="1" dirty="0">
                <a:solidFill>
                  <a:srgbClr val="443317"/>
                </a:solidFill>
                <a:latin typeface="Adobe Caslon Pro" panose="0205050205050A020403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She marries, goes to the spirit world, and helps her </a:t>
            </a:r>
            <a:b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</a:b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mother-in-law.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Mother-in-law &amp; Spider help her escape back home </a:t>
            </a:r>
            <a:b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</a:b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to escape spirits.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317"/>
                </a:solidFill>
                <a:latin typeface="Adobe Caslon Pro" panose="0205050205050A020403" pitchFamily="18" charset="0"/>
              </a:rPr>
              <a:t>She marries her father’s friend. Village outlaws exogamy.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DCBC4-6AB9-1F34-DC28-F9E77CF2D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92" y="0"/>
            <a:ext cx="2502408" cy="36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90B9AB-D111-9189-AFD7-B72DA7E9B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44" y="-5610"/>
            <a:ext cx="50380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7BB58-1D3D-1860-E34A-6D6E06A3974B}"/>
              </a:ext>
            </a:extLst>
          </p:cNvPr>
          <p:cNvSpPr txBox="1"/>
          <p:nvPr/>
        </p:nvSpPr>
        <p:spPr>
          <a:xfrm>
            <a:off x="188016" y="77212"/>
            <a:ext cx="3774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4B2302"/>
                </a:solidFill>
                <a:latin typeface="Adobe Garamond Pro Bold" panose="02020702060506020403" pitchFamily="18" charset="0"/>
              </a:rPr>
              <a:t>“Barbe </a:t>
            </a:r>
            <a:r>
              <a:rPr lang="en-US" sz="3200" dirty="0" err="1">
                <a:solidFill>
                  <a:srgbClr val="4B2302"/>
                </a:solidFill>
                <a:latin typeface="Adobe Garamond Pro Bold" panose="02020702060506020403" pitchFamily="18" charset="0"/>
              </a:rPr>
              <a:t>bleue</a:t>
            </a:r>
            <a:r>
              <a:rPr lang="en-US" sz="3200" dirty="0">
                <a:solidFill>
                  <a:srgbClr val="4B2302"/>
                </a:solidFill>
                <a:latin typeface="Adobe Garamond Pro Bold" panose="02020702060506020403" pitchFamily="18" charset="0"/>
              </a:rPr>
              <a:t>,” </a:t>
            </a:r>
          </a:p>
          <a:p>
            <a:pPr algn="ctr"/>
            <a:r>
              <a:rPr lang="en-US" sz="3200" dirty="0">
                <a:solidFill>
                  <a:srgbClr val="4B2302"/>
                </a:solidFill>
                <a:latin typeface="Adobe Garamond Pro Bold" panose="02020702060506020403" pitchFamily="18" charset="0"/>
              </a:rPr>
              <a:t>“Bluebeard”</a:t>
            </a:r>
          </a:p>
          <a:p>
            <a:pPr algn="ctr"/>
            <a:r>
              <a:rPr lang="en-US" sz="3200" dirty="0">
                <a:solidFill>
                  <a:srgbClr val="4B2302"/>
                </a:solidFill>
                <a:latin typeface="Adobe Garamond Pro Bold" panose="02020702060506020403" pitchFamily="18" charset="0"/>
              </a:rPr>
              <a:t>Charles Perrault.</a:t>
            </a:r>
          </a:p>
          <a:p>
            <a:r>
              <a:rPr lang="fr-FR" sz="2400" i="1" dirty="0">
                <a:solidFill>
                  <a:srgbClr val="4B2302"/>
                </a:solidFill>
                <a:latin typeface="Adobe Caslon Pro" panose="0205050205050A020403" pitchFamily="18" charset="0"/>
              </a:rPr>
              <a:t>Histoires ou Contes du </a:t>
            </a:r>
          </a:p>
          <a:p>
            <a:r>
              <a:rPr lang="fr-FR" sz="2400" i="1" dirty="0">
                <a:solidFill>
                  <a:srgbClr val="4B2302"/>
                </a:solidFill>
                <a:latin typeface="Adobe Caslon Pro" panose="0205050205050A020403" pitchFamily="18" charset="0"/>
              </a:rPr>
              <a:t>Temps passé</a:t>
            </a:r>
            <a:r>
              <a:rPr lang="fr-FR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, </a:t>
            </a:r>
            <a:r>
              <a:rPr lang="fr-FR" sz="2400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subtitled</a:t>
            </a:r>
            <a:r>
              <a:rPr lang="fr-FR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 </a:t>
            </a:r>
          </a:p>
          <a:p>
            <a:r>
              <a:rPr lang="fr-FR" sz="2400" i="1" dirty="0">
                <a:solidFill>
                  <a:srgbClr val="4B2302"/>
                </a:solidFill>
                <a:latin typeface="Adobe Caslon Pro" panose="0205050205050A020403" pitchFamily="18" charset="0"/>
              </a:rPr>
              <a:t>Les Contes de ma Mère l’Oye</a:t>
            </a:r>
          </a:p>
          <a:p>
            <a:r>
              <a:rPr lang="fr-FR" sz="2400" i="1" dirty="0">
                <a:solidFill>
                  <a:srgbClr val="DD5522"/>
                </a:solidFill>
                <a:latin typeface="Adobe Caslon Pro" panose="0205050205050A020403" pitchFamily="18" charset="0"/>
              </a:rPr>
              <a:t>Tales of Mother Goose</a:t>
            </a:r>
            <a:r>
              <a:rPr lang="fr-FR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2972E-6C8F-4847-E0D0-90F9EA6EA867}"/>
              </a:ext>
            </a:extLst>
          </p:cNvPr>
          <p:cNvSpPr txBox="1"/>
          <p:nvPr/>
        </p:nvSpPr>
        <p:spPr>
          <a:xfrm>
            <a:off x="74850" y="3069372"/>
            <a:ext cx="410888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Blue Beard is rich, but </a:t>
            </a:r>
            <a:b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he has a blue beard.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Throws a week-long party,</a:t>
            </a:r>
            <a:b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so one of the girls decides</a:t>
            </a:r>
            <a:b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to marry him.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Gives her the keys to all</a:t>
            </a:r>
            <a:b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the rooms in the house,</a:t>
            </a:r>
            <a:b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warns her not to go into</a:t>
            </a:r>
            <a:b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600" dirty="0">
                <a:solidFill>
                  <a:srgbClr val="4B2302"/>
                </a:solidFill>
                <a:latin typeface="Adobe Garamond Pro" panose="02020502060506020403" pitchFamily="18" charset="0"/>
              </a:rPr>
              <a:t>one of the closets.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08351-65FC-935D-B033-FB1D3D25BC9C}"/>
              </a:ext>
            </a:extLst>
          </p:cNvPr>
          <p:cNvSpPr txBox="1"/>
          <p:nvPr/>
        </p:nvSpPr>
        <p:spPr>
          <a:xfrm>
            <a:off x="683811" y="381000"/>
            <a:ext cx="789600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“Bluebeard”</a:t>
            </a:r>
          </a:p>
          <a:p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“After some moments she began to perceive that the floor was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all covered over with clotted blood, on which lay the bodies of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several dead women, ranged against the walls. (These were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all the wives whom Blue Beard had married and murdered,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one after another.)”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endParaRPr lang="en-US" sz="2400" dirty="0">
              <a:solidFill>
                <a:srgbClr val="4B2302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en-US" sz="24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“</a:t>
            </a:r>
            <a:r>
              <a:rPr lang="en-US" sz="2400" b="1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Mariaze</a:t>
            </a:r>
            <a:r>
              <a:rPr lang="en-US" sz="24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 </a:t>
            </a:r>
            <a:r>
              <a:rPr lang="en-US" sz="2400" b="1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Djabe</a:t>
            </a:r>
            <a:r>
              <a:rPr lang="en-US" sz="24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.”</a:t>
            </a:r>
            <a:endParaRPr lang="en-US" sz="2400" dirty="0">
              <a:solidFill>
                <a:srgbClr val="4B2302"/>
              </a:solidFill>
              <a:latin typeface="Adobe Caslon Pro" panose="0205050205050A020403" pitchFamily="18" charset="0"/>
            </a:endParaRPr>
          </a:p>
          <a:p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“As soon as he was gone the mother said to the young lady: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‘Ah! my daughter, you have taken a bad husband; you have </a:t>
            </a:r>
          </a:p>
          <a:p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married </a:t>
            </a:r>
            <a:r>
              <a:rPr lang="en-US" sz="2400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Djabe</a:t>
            </a: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. . . . come, let me show you something.’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She opened the door of a little room, and said: ‘Look,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my daughter.’ The girl looked in the room, and what </a:t>
            </a:r>
            <a:b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</a:br>
            <a:r>
              <a:rPr lang="en-US" sz="2400" dirty="0">
                <a:solidFill>
                  <a:srgbClr val="4B2302"/>
                </a:solidFill>
                <a:latin typeface="Adobe Caslon Pro" panose="0205050205050A020403" pitchFamily="18" charset="0"/>
              </a:rPr>
              <a:t>did she see? A number of women hanging from a nail.”</a:t>
            </a:r>
          </a:p>
        </p:txBody>
      </p:sp>
    </p:spTree>
    <p:extLst>
      <p:ext uri="{BB962C8B-B14F-4D97-AF65-F5344CB8AC3E}">
        <p14:creationId xmlns:p14="http://schemas.microsoft.com/office/powerpoint/2010/main" val="113516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0A42F-850C-32CE-A9EC-59074FA8419A}"/>
              </a:ext>
            </a:extLst>
          </p:cNvPr>
          <p:cNvSpPr txBox="1"/>
          <p:nvPr/>
        </p:nvSpPr>
        <p:spPr>
          <a:xfrm>
            <a:off x="533400" y="258425"/>
            <a:ext cx="792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“Bluebeard”</a:t>
            </a:r>
          </a:p>
          <a:p>
            <a:br>
              <a:rPr lang="en-US" sz="24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  <a:t>Upon this she threw herself at her husband's feet, and begged his pardon with all the signs of a true repentance, vowing that she would never more be disobedient. She would have melted a rock, so beautiful and sorrowful was she; but Blue Beard had a heart harder than any rock! </a:t>
            </a:r>
            <a:b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endParaRPr lang="en-US" sz="2200" dirty="0">
              <a:solidFill>
                <a:srgbClr val="4B2302"/>
              </a:solidFill>
              <a:latin typeface="Adobe Garamond Pro" panose="02020502060506020403" pitchFamily="18" charset="0"/>
            </a:endParaRPr>
          </a:p>
          <a:p>
            <a: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  <a:t>“You must die, madam,” said he, “at once.” </a:t>
            </a:r>
          </a:p>
          <a:p>
            <a:endParaRPr lang="en-US" sz="2200" dirty="0">
              <a:solidFill>
                <a:srgbClr val="4B2302"/>
              </a:solidFill>
              <a:latin typeface="Adobe Garamond Pro" panose="02020502060506020403" pitchFamily="18" charset="0"/>
            </a:endParaRPr>
          </a:p>
          <a:p>
            <a: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  <a:t>“Since I must die,” answered she (looking upon him with her eyes all bathed in tears), “give me some little time to say my prayers.”</a:t>
            </a:r>
            <a:b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endParaRPr lang="en-US" sz="2200" dirty="0">
              <a:solidFill>
                <a:srgbClr val="4B2302"/>
              </a:solidFill>
              <a:latin typeface="Adobe Garamond Pro" panose="02020502060506020403" pitchFamily="18" charset="0"/>
            </a:endParaRPr>
          </a:p>
          <a:p>
            <a: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  <a:t>“I give you,” replied Blue Beard, “half a quarter of an hour,  but not one moment more.” </a:t>
            </a:r>
          </a:p>
          <a:p>
            <a:pPr algn="ctr"/>
            <a:b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</a:br>
            <a:r>
              <a:rPr lang="en-US" sz="2200" dirty="0">
                <a:solidFill>
                  <a:srgbClr val="4B2302"/>
                </a:solidFill>
                <a:latin typeface="Adobe Garamond Pro" panose="02020502060506020403" pitchFamily="18" charset="0"/>
              </a:rPr>
              <a:t>*Eventually her brothers save her.*</a:t>
            </a:r>
          </a:p>
          <a:p>
            <a:endParaRPr lang="en-US" sz="2400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6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EC2B9D-27F4-2EDD-DAFB-4B3068D9FC79}"/>
              </a:ext>
            </a:extLst>
          </p:cNvPr>
          <p:cNvSpPr txBox="1"/>
          <p:nvPr/>
        </p:nvSpPr>
        <p:spPr>
          <a:xfrm>
            <a:off x="3124200" y="178713"/>
            <a:ext cx="328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“</a:t>
            </a:r>
            <a:r>
              <a:rPr lang="en-US" sz="3200" b="1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Mariaze</a:t>
            </a:r>
            <a:r>
              <a:rPr lang="en-US" sz="32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 </a:t>
            </a:r>
            <a:r>
              <a:rPr lang="en-US" sz="3200" b="1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Djabe</a:t>
            </a:r>
            <a:r>
              <a:rPr lang="en-US" sz="32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.”</a:t>
            </a:r>
            <a:endParaRPr lang="en-US" sz="3200" dirty="0">
              <a:solidFill>
                <a:srgbClr val="4B2302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37A6A-459F-96E0-8F69-29B9C2B3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56272"/>
            <a:ext cx="3149600" cy="2391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5922B-4D5A-F914-594C-1A0C447EAD38}"/>
              </a:ext>
            </a:extLst>
          </p:cNvPr>
          <p:cNvSpPr txBox="1"/>
          <p:nvPr/>
        </p:nvSpPr>
        <p:spPr>
          <a:xfrm>
            <a:off x="381000" y="31242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Djabe’s</a:t>
            </a:r>
            <a:r>
              <a:rPr lang="en-US" sz="2800" b="1" dirty="0">
                <a:solidFill>
                  <a:srgbClr val="4B2302"/>
                </a:solidFill>
                <a:latin typeface="Adobe Caslon Pro" panose="0205050205050A020403" pitchFamily="18" charset="0"/>
              </a:rPr>
              <a:t> mother gives her 6 dirty eggs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4B2302"/>
                </a:solidFill>
                <a:latin typeface="Adobe Caslon Pro" panose="0205050205050A020403" pitchFamily="18" charset="0"/>
              </a:rPr>
              <a:t>High wooden fence vs golden axe.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4B2302"/>
                </a:solidFill>
                <a:latin typeface="Adobe Caslon Pro" panose="0205050205050A020403" pitchFamily="18" charset="0"/>
              </a:rPr>
              <a:t>Iron fence vs golden axe.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4B2302"/>
                </a:solidFill>
                <a:latin typeface="Adobe Caslon Pro" panose="0205050205050A020403" pitchFamily="18" charset="0"/>
              </a:rPr>
              <a:t>Fire in road vs jar of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4B2302"/>
                </a:solidFill>
                <a:latin typeface="Adobe Caslon Pro" panose="0205050205050A020403" pitchFamily="18" charset="0"/>
              </a:rPr>
              <a:t>Brick wall vs golden axe.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4B2302"/>
                </a:solidFill>
                <a:latin typeface="Adobe Caslon Pro" panose="0205050205050A020403" pitchFamily="18" charset="0"/>
              </a:rPr>
              <a:t>Small river with canoe for her. He had to swim.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4B2302"/>
                </a:solidFill>
                <a:latin typeface="Adobe Caslon Pro" panose="0205050205050A020403" pitchFamily="18" charset="0"/>
              </a:rPr>
              <a:t>Large river. Crocodile gives her a ride, drowns </a:t>
            </a:r>
            <a:r>
              <a:rPr lang="en-US" sz="2800" dirty="0" err="1">
                <a:solidFill>
                  <a:srgbClr val="4B2302"/>
                </a:solidFill>
                <a:latin typeface="Adobe Caslon Pro" panose="0205050205050A020403" pitchFamily="18" charset="0"/>
              </a:rPr>
              <a:t>Djabe</a:t>
            </a:r>
            <a:r>
              <a:rPr lang="en-US" sz="2800" dirty="0">
                <a:solidFill>
                  <a:srgbClr val="4B2302"/>
                </a:solidFill>
                <a:latin typeface="Adobe Caslon Pro" panose="0205050205050A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52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1F6E8-4A6E-BB11-9EB7-39FCE6BB8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511040" cy="281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718DC-1B5E-72FD-A3AE-026702936D45}"/>
              </a:ext>
            </a:extLst>
          </p:cNvPr>
          <p:cNvSpPr txBox="1"/>
          <p:nvPr/>
        </p:nvSpPr>
        <p:spPr>
          <a:xfrm>
            <a:off x="609600" y="2996148"/>
            <a:ext cx="82548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When the girl had left her mothers house with her husband, her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mother had said to her: “Well, my child, what do you wish me to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do with your old white horse?” The girl said to her mother: “I don’t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care what you do; put him out in the pasture and let him die if he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wants to.” However, when she crossed the river on the crocodile’s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back, she saw her old horse in the pasture, and she said to him: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“I pray you, old body, save my life!” The horse replied: “Ah, you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want me now to save your life; did you not tell your mother to let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me die, if I wanted? Well, climb on my back, I shall carry you to </a:t>
            </a:r>
            <a:b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400" dirty="0">
                <a:solidFill>
                  <a:srgbClr val="443322"/>
                </a:solidFill>
                <a:latin typeface="Adobe Garamond Pro" panose="02020502060506020403" pitchFamily="18" charset="0"/>
              </a:rPr>
              <a:t>your mother.”</a:t>
            </a:r>
          </a:p>
        </p:txBody>
      </p:sp>
    </p:spTree>
    <p:extLst>
      <p:ext uri="{BB962C8B-B14F-4D97-AF65-F5344CB8AC3E}">
        <p14:creationId xmlns:p14="http://schemas.microsoft.com/office/powerpoint/2010/main" val="370595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2--ending--l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5943600"/>
            <a:ext cx="381000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7615" cy="6958212"/>
          </a:xfr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277615" cy="1661993"/>
          </a:xfrm>
          <a:prstGeom prst="rect">
            <a:avLst/>
          </a:prstGeom>
          <a:solidFill>
            <a:srgbClr val="AE744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Caslon540 BT" pitchFamily="18" charset="0"/>
              </a:rPr>
              <a:t>“</a:t>
            </a:r>
            <a:r>
              <a:rPr lang="en-US" altLang="en-US" sz="6600" dirty="0" err="1">
                <a:solidFill>
                  <a:schemeClr val="bg1"/>
                </a:solidFill>
                <a:latin typeface="Caslon540 BT" pitchFamily="18" charset="0"/>
              </a:rPr>
              <a:t>Mariaze</a:t>
            </a:r>
            <a:r>
              <a:rPr lang="en-US" altLang="en-US" sz="6600" dirty="0">
                <a:solidFill>
                  <a:schemeClr val="bg1"/>
                </a:solidFill>
                <a:latin typeface="Caslon540 BT" pitchFamily="18" charset="0"/>
              </a:rPr>
              <a:t> </a:t>
            </a:r>
            <a:r>
              <a:rPr lang="en-US" altLang="en-US" sz="6600" dirty="0" err="1">
                <a:solidFill>
                  <a:schemeClr val="bg1"/>
                </a:solidFill>
                <a:latin typeface="Caslon540 BT" pitchFamily="18" charset="0"/>
              </a:rPr>
              <a:t>Djabe</a:t>
            </a:r>
            <a:r>
              <a:rPr lang="en-US" altLang="en-US" sz="6600" dirty="0">
                <a:solidFill>
                  <a:schemeClr val="bg1"/>
                </a:solidFill>
                <a:latin typeface="Caslon540 BT" pitchFamily="18" charset="0"/>
              </a:rPr>
              <a:t>.”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slon540 BT" pitchFamily="18" charset="0"/>
              </a:rPr>
              <a:t>Bruce R. Magee &amp; Stephen Payne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F18329-5262-3627-01C5-07E61BB9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78690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CB6D7-92AA-E166-FC67-32CA4764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-152400"/>
            <a:ext cx="9173029" cy="77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76C758-45C5-A054-1396-56C422B82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" y="0"/>
            <a:ext cx="38178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8DD07-92AF-3FEB-75AB-380EC8DD1853}"/>
              </a:ext>
            </a:extLst>
          </p:cNvPr>
          <p:cNvSpPr txBox="1"/>
          <p:nvPr/>
        </p:nvSpPr>
        <p:spPr>
          <a:xfrm>
            <a:off x="2438400" y="6324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dobe Caslon Pro Bold" panose="0205070206050A020403" pitchFamily="18" charset="0"/>
              </a:rPr>
              <a:t>1895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E9149-52C4-F8CE-1011-694B9D14E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41" y="0"/>
            <a:ext cx="427685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0555F-14C0-B625-E868-AE1306351D88}"/>
              </a:ext>
            </a:extLst>
          </p:cNvPr>
          <p:cNvSpPr txBox="1"/>
          <p:nvPr/>
        </p:nvSpPr>
        <p:spPr>
          <a:xfrm>
            <a:off x="5250853" y="63246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dobe Caslon Pro Bold" panose="0205070206050A0204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115882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DE5083-4D82-4097-5A96-508F96280ADA}"/>
              </a:ext>
            </a:extLst>
          </p:cNvPr>
          <p:cNvSpPr txBox="1"/>
          <p:nvPr/>
        </p:nvSpPr>
        <p:spPr>
          <a:xfrm>
            <a:off x="2707046" y="76200"/>
            <a:ext cx="3541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443322"/>
                </a:solidFill>
                <a:latin typeface="Adobe Garamond Pro Bold" panose="02020702060506020403" pitchFamily="18" charset="0"/>
              </a:rPr>
              <a:t>Who is </a:t>
            </a:r>
            <a:r>
              <a:rPr lang="en-US" sz="4400" dirty="0" err="1">
                <a:solidFill>
                  <a:srgbClr val="443322"/>
                </a:solidFill>
                <a:latin typeface="Adobe Garamond Pro Bold" panose="02020702060506020403" pitchFamily="18" charset="0"/>
              </a:rPr>
              <a:t>Djabe</a:t>
            </a:r>
            <a:r>
              <a:rPr lang="en-US" sz="4400" dirty="0">
                <a:solidFill>
                  <a:srgbClr val="443322"/>
                </a:solidFill>
                <a:latin typeface="Adobe Garamond Pro Bold" panose="02020702060506020403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6FCDE-3D33-2CA7-0363-9C7F00B8A2B7}"/>
              </a:ext>
            </a:extLst>
          </p:cNvPr>
          <p:cNvSpPr txBox="1"/>
          <p:nvPr/>
        </p:nvSpPr>
        <p:spPr>
          <a:xfrm>
            <a:off x="304800" y="985421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443322"/>
                </a:solidFill>
                <a:latin typeface="Adobe Garamond Pro" panose="02020502060506020403" pitchFamily="18" charset="0"/>
              </a:rPr>
              <a:t>The Devil. 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Fortier uses the translation for linguistic reasons. So does </a:t>
            </a:r>
            <a:r>
              <a:rPr lang="en-US" sz="2800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Lafcadio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 Hearn: </a:t>
            </a:r>
            <a:r>
              <a:rPr lang="en-US" sz="2800" i="1" dirty="0">
                <a:solidFill>
                  <a:srgbClr val="443322"/>
                </a:solidFill>
                <a:latin typeface="Adobe Garamond Pro" panose="02020502060506020403" pitchFamily="18" charset="0"/>
              </a:rPr>
              <a:t>“</a:t>
            </a:r>
            <a:r>
              <a:rPr lang="en-US" sz="2800" i="1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Gadé</a:t>
            </a:r>
            <a:r>
              <a:rPr lang="en-US" sz="2800" i="1" dirty="0">
                <a:solidFill>
                  <a:srgbClr val="443322"/>
                </a:solidFill>
                <a:latin typeface="Adobe Garamond Pro" panose="02020502060506020403" pitchFamily="18" charset="0"/>
              </a:rPr>
              <a:t>! </a:t>
            </a:r>
            <a:r>
              <a:rPr lang="en-US" sz="2800" i="1" dirty="0" err="1">
                <a:solidFill>
                  <a:srgbClr val="DD5522"/>
                </a:solidFill>
                <a:latin typeface="Adobe Garamond Pro" panose="02020502060506020403" pitchFamily="18" charset="0"/>
              </a:rPr>
              <a:t>djabe</a:t>
            </a:r>
            <a:r>
              <a:rPr lang="en-US" sz="2800" i="1" dirty="0">
                <a:solidFill>
                  <a:srgbClr val="443322"/>
                </a:solidFill>
                <a:latin typeface="Adobe Garamond Pro" panose="02020502060506020403" pitchFamily="18" charset="0"/>
              </a:rPr>
              <a:t> </a:t>
            </a:r>
            <a:r>
              <a:rPr lang="en-US" sz="2800" i="1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apé</a:t>
            </a:r>
            <a:r>
              <a:rPr lang="en-US" sz="2800" i="1" dirty="0">
                <a:solidFill>
                  <a:srgbClr val="443322"/>
                </a:solidFill>
                <a:latin typeface="Adobe Garamond Pro" panose="02020502060506020403" pitchFamily="18" charset="0"/>
              </a:rPr>
              <a:t> </a:t>
            </a:r>
            <a:r>
              <a:rPr lang="en-US" sz="2800" i="1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batte</a:t>
            </a:r>
            <a:r>
              <a:rPr lang="en-US" sz="2800" i="1" dirty="0">
                <a:solidFill>
                  <a:srgbClr val="443322"/>
                </a:solidFill>
                <a:latin typeface="Adobe Garamond Pro" panose="02020502060506020403" pitchFamily="18" charset="0"/>
              </a:rPr>
              <a:t> so femme.”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 (Look! the </a:t>
            </a:r>
            <a:r>
              <a:rPr lang="en-US" sz="2800" dirty="0">
                <a:solidFill>
                  <a:srgbClr val="DD5522"/>
                </a:solidFill>
                <a:latin typeface="Adobe Garamond Pro" panose="02020502060506020403" pitchFamily="18" charset="0"/>
              </a:rPr>
              <a:t>devil’s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 beating his wife!) (“New Orleans Superstitions.”) </a:t>
            </a:r>
            <a:b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endParaRPr lang="en-US" sz="2800" dirty="0">
              <a:solidFill>
                <a:srgbClr val="443322"/>
              </a:solidFill>
              <a:latin typeface="Adobe Garamond Pro" panose="020205020605060204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Djabe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, </a:t>
            </a:r>
            <a:r>
              <a:rPr lang="en-US" sz="2800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Djab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 (Creole) ??????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Le </a:t>
            </a:r>
            <a:r>
              <a:rPr lang="en-US" sz="2800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Diable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 (French). A devil, the devil.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Diabolos (Latin). A devil, the devil.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443322"/>
                </a:solidFill>
                <a:latin typeface="Greek" panose="00000400000000000000" pitchFamily="2" charset="0"/>
              </a:rPr>
              <a:t>Diaboloj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 (Greek). Slanderer, enemy, the Devil.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i="0" dirty="0">
                <a:solidFill>
                  <a:srgbClr val="202122"/>
                </a:solidFill>
                <a:effectLst/>
                <a:latin typeface="Adobe Garamond Pro" panose="02020502060506020403" pitchFamily="18" charset="0"/>
              </a:rPr>
              <a:t>הַשָּׂטָן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.  ha-</a:t>
            </a:r>
            <a:r>
              <a:rPr lang="en-US" sz="2800" dirty="0" err="1">
                <a:solidFill>
                  <a:srgbClr val="443322"/>
                </a:solidFill>
                <a:latin typeface="Adobe Garamond Pro" panose="02020502060506020403" pitchFamily="18" charset="0"/>
              </a:rPr>
              <a:t>satan</a:t>
            </a: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. The adversary, the accuser, Satan. </a:t>
            </a:r>
            <a:b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</a:br>
            <a:r>
              <a:rPr lang="en-US" sz="2800" dirty="0">
                <a:solidFill>
                  <a:srgbClr val="443322"/>
                </a:solidFill>
                <a:latin typeface="Adobe Garamond Pro" panose="02020502060506020403" pitchFamily="18" charset="0"/>
              </a:rPr>
              <a:t>Job 1.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443322"/>
              </a:solidFill>
              <a:latin typeface="Adobe Garamond Pro" panose="020205020605060204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871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86657-17E0-E4A1-4E7E-1115C7E197F7}"/>
              </a:ext>
            </a:extLst>
          </p:cNvPr>
          <p:cNvSpPr txBox="1"/>
          <p:nvPr/>
        </p:nvSpPr>
        <p:spPr>
          <a:xfrm>
            <a:off x="304801" y="152400"/>
            <a:ext cx="87629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B2302"/>
                </a:solidFill>
                <a:latin typeface="Adobe Garamond Pro Bold" panose="02020702060506020403" pitchFamily="18" charset="0"/>
              </a:rPr>
              <a:t>2. A powerful voodoo spirit.</a:t>
            </a:r>
          </a:p>
          <a:p>
            <a:r>
              <a:rPr lang="en-US" sz="2800" b="1" i="0" u="none" strike="noStrike" dirty="0" err="1">
                <a:solidFill>
                  <a:srgbClr val="DD5522"/>
                </a:solidFill>
                <a:effectLst/>
                <a:latin typeface="Adobe Caslon Pro" panose="0205050205050A020403" pitchFamily="18" charset="0"/>
              </a:rPr>
              <a:t>Djabe</a:t>
            </a:r>
            <a:r>
              <a:rPr lang="en-US" sz="2800" b="1" i="0" u="none" strike="noStrike" dirty="0">
                <a:solidFill>
                  <a:srgbClr val="DD5522"/>
                </a:solidFill>
                <a:effectLst/>
                <a:latin typeface="Adobe Caslon Pro" panose="0205050205050A020403" pitchFamily="18" charset="0"/>
              </a:rPr>
              <a:t>.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 Fortier translated the word “</a:t>
            </a:r>
            <a:r>
              <a:rPr lang="en-US" sz="2800" b="0" i="0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djabe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” as “devil”; the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word </a:t>
            </a:r>
            <a:r>
              <a:rPr lang="en-US" sz="2800" b="1" i="0" u="none" strike="noStrike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“</a:t>
            </a:r>
            <a:r>
              <a:rPr lang="en-US" sz="2800" b="1" i="0" u="none" strike="noStrike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djab</a:t>
            </a:r>
            <a:r>
              <a:rPr lang="en-US" sz="2800" b="1" i="0" u="none" strike="noStrike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”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 is indeed derived from the French word </a:t>
            </a:r>
          </a:p>
          <a:p>
            <a:r>
              <a:rPr lang="en-US" sz="2800" b="0" i="1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“</a:t>
            </a:r>
            <a:r>
              <a:rPr lang="en-US" sz="2800" b="0" i="1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diable</a:t>
            </a:r>
            <a:r>
              <a:rPr lang="en-US" sz="2800" b="0" i="1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”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 (devil), but the idea behind the </a:t>
            </a:r>
            <a:r>
              <a:rPr lang="en-US" sz="2800" b="0" i="0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djab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is unrelated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to the devil in the Christian sense of the word. Instead,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it is an earthbound voodoo spirit, a spirit that can be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associated with an individual. They are thus like the </a:t>
            </a:r>
          </a:p>
          <a:p>
            <a:r>
              <a:rPr lang="en-US" sz="2800" b="1" i="0" dirty="0">
                <a:solidFill>
                  <a:srgbClr val="DD5522"/>
                </a:solidFill>
                <a:effectLst/>
                <a:latin typeface="Adobe Caslon Pro" panose="0205050205050A020403" pitchFamily="18" charset="0"/>
              </a:rPr>
              <a:t>Djinns</a:t>
            </a:r>
            <a:r>
              <a:rPr lang="en-US" sz="2800" b="1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(genies) of Islam. The </a:t>
            </a:r>
            <a:r>
              <a:rPr lang="en-US" sz="2800" b="0" i="0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djab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can perform various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tasks, including </a:t>
            </a:r>
            <a:r>
              <a:rPr lang="en-US" sz="2800" b="0" i="1" dirty="0">
                <a:solidFill>
                  <a:srgbClr val="4B2302"/>
                </a:solidFill>
                <a:effectLst/>
                <a:highlight>
                  <a:srgbClr val="FFFF00"/>
                </a:highlight>
                <a:latin typeface="Adobe Caslon Pro" panose="0205050205050A020403" pitchFamily="18" charset="0"/>
              </a:rPr>
              <a:t>draining the life out of the victim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. During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the </a:t>
            </a:r>
            <a:r>
              <a:rPr lang="en-US" sz="2800" b="0" i="0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Hatian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Revolution, they were </a:t>
            </a:r>
            <a:r>
              <a:rPr lang="en-US" sz="2800" b="0" i="0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publically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credited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with protecting the revolutionaries. They are still in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important component of Haitian Vodou among the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bokors that conjure them. This </a:t>
            </a:r>
            <a:r>
              <a:rPr lang="en-US" sz="2800" b="0" i="0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djab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can show up looking </a:t>
            </a:r>
          </a:p>
          <a:p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like Papa </a:t>
            </a:r>
            <a:r>
              <a:rPr lang="en-US" sz="2800" b="0" i="0" dirty="0" err="1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Ghede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or Baron Samedi. (Special thanks to </a:t>
            </a:r>
          </a:p>
          <a:p>
            <a:r>
              <a:rPr lang="en-US" sz="2800" b="1" i="0" dirty="0">
                <a:solidFill>
                  <a:srgbClr val="DD5522"/>
                </a:solidFill>
                <a:effectLst/>
                <a:latin typeface="Adobe Caslon Pro" panose="0205050205050A020403" pitchFamily="18" charset="0"/>
              </a:rPr>
              <a:t>Denise Alvarado</a:t>
            </a:r>
            <a:r>
              <a:rPr lang="en-US" sz="2800" b="1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 </a:t>
            </a:r>
            <a:r>
              <a:rPr lang="en-US" sz="2800" b="0" i="0" dirty="0">
                <a:solidFill>
                  <a:srgbClr val="4B2302"/>
                </a:solidFill>
                <a:effectLst/>
                <a:latin typeface="Adobe Caslon Pro" panose="0205050205050A020403" pitchFamily="18" charset="0"/>
              </a:rPr>
              <a:t>for helping with the note.)</a:t>
            </a:r>
          </a:p>
          <a:p>
            <a:endParaRPr lang="en-US" sz="2800" dirty="0">
              <a:solidFill>
                <a:srgbClr val="443322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8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7A041-F223-BE7D-9101-49C8A7D55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57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2367C-238D-6D8D-60BF-53D9E9973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4AB20D-C296-691A-AF56-1966B90F9A15}"/>
              </a:ext>
            </a:extLst>
          </p:cNvPr>
          <p:cNvSpPr txBox="1"/>
          <p:nvPr/>
        </p:nvSpPr>
        <p:spPr>
          <a:xfrm>
            <a:off x="520922" y="838200"/>
            <a:ext cx="839447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443317"/>
                </a:solidFill>
                <a:latin typeface="Adobe Garamond Pro" panose="02020502060506020403" pitchFamily="18" charset="0"/>
              </a:rPr>
              <a:t>Djabe</a:t>
            </a: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 wins the contest.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Marries the girl.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Starts home.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Has to return his finery along the way.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Finally has to give back his 4 fine horses.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Goes into the woods &amp; restores his clothes.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Forces his wife to pull the carriage the rest </a:t>
            </a:r>
            <a:b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</a:b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of the way home.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His mother shows her a room with the </a:t>
            </a:r>
            <a:b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</a:br>
            <a:r>
              <a:rPr lang="en-US" sz="3600" dirty="0">
                <a:solidFill>
                  <a:srgbClr val="443317"/>
                </a:solidFill>
                <a:latin typeface="Adobe Garamond Pro" panose="02020502060506020403" pitchFamily="18" charset="0"/>
              </a:rPr>
              <a:t>bodies of his previous wives.</a:t>
            </a:r>
          </a:p>
        </p:txBody>
      </p:sp>
    </p:spTree>
    <p:extLst>
      <p:ext uri="{BB962C8B-B14F-4D97-AF65-F5344CB8AC3E}">
        <p14:creationId xmlns:p14="http://schemas.microsoft.com/office/powerpoint/2010/main" val="72419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17351</TotalTime>
  <Words>1016</Words>
  <Application>Microsoft Office PowerPoint</Application>
  <PresentationFormat>On-screen Show (4:3)</PresentationFormat>
  <Paragraphs>74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Caslon Pro</vt:lpstr>
      <vt:lpstr>Adobe Caslon Pro Bold</vt:lpstr>
      <vt:lpstr>Adobe Garamond Pro</vt:lpstr>
      <vt:lpstr>Adobe Garamond Pro Bold</vt:lpstr>
      <vt:lpstr>Arial</vt:lpstr>
      <vt:lpstr>Calibri</vt:lpstr>
      <vt:lpstr>Caslon540 BT</vt:lpstr>
      <vt:lpstr>Greek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R. Magee</dc:creator>
  <cp:lastModifiedBy>Bruce Magee</cp:lastModifiedBy>
  <cp:revision>183</cp:revision>
  <cp:lastPrinted>2016-10-04T03:27:29Z</cp:lastPrinted>
  <dcterms:created xsi:type="dcterms:W3CDTF">2013-07-24T07:08:44Z</dcterms:created>
  <dcterms:modified xsi:type="dcterms:W3CDTF">2022-09-03T03:52:25Z</dcterms:modified>
</cp:coreProperties>
</file>