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ebp" ContentType="image/webp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303" r:id="rId4"/>
    <p:sldId id="304" r:id="rId5"/>
    <p:sldId id="305" r:id="rId6"/>
    <p:sldId id="306" r:id="rId7"/>
    <p:sldId id="258" r:id="rId8"/>
    <p:sldId id="307" r:id="rId9"/>
    <p:sldId id="308" r:id="rId10"/>
    <p:sldId id="309" r:id="rId11"/>
    <p:sldId id="302" r:id="rId12"/>
    <p:sldId id="271" r:id="rId13"/>
    <p:sldId id="262" r:id="rId14"/>
    <p:sldId id="264" r:id="rId15"/>
    <p:sldId id="265" r:id="rId16"/>
    <p:sldId id="281" r:id="rId17"/>
    <p:sldId id="285" r:id="rId18"/>
    <p:sldId id="287" r:id="rId19"/>
    <p:sldId id="310" r:id="rId20"/>
    <p:sldId id="274" r:id="rId2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3322"/>
    <a:srgbClr val="4B2302"/>
    <a:srgbClr val="AE74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1" autoAdjust="0"/>
    <p:restoredTop sz="96040" autoAdjust="0"/>
  </p:normalViewPr>
  <p:slideViewPr>
    <p:cSldViewPr>
      <p:cViewPr varScale="1">
        <p:scale>
          <a:sx n="89" d="100"/>
          <a:sy n="89" d="100"/>
        </p:scale>
        <p:origin x="413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500441D-A44D-4F8B-97AD-F2F5F15139AE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2F1041C-C5B3-4E49-A9D4-52C856664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625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12/16/2014</a:t>
            </a:r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5147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512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265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97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199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616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253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502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827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12/16/2014</a:t>
            </a: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628085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12/16/2014</a:t>
            </a: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84567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12/16/2014</a:t>
            </a: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17145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12/16/2014</a:t>
            </a: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928938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12/16/2014</a:t>
            </a: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105511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12/16/2014</a:t>
            </a: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04074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12/16/2014</a:t>
            </a:r>
          </a:p>
        </p:txBody>
      </p:sp>
      <p:sp>
        <p:nvSpPr>
          <p:cNvPr id="8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70599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12/16/2014</a:t>
            </a:r>
          </a:p>
        </p:txBody>
      </p:sp>
      <p:sp>
        <p:nvSpPr>
          <p:cNvPr id="4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72985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12/16/2014</a:t>
            </a:r>
          </a:p>
        </p:txBody>
      </p:sp>
      <p:sp>
        <p:nvSpPr>
          <p:cNvPr id="3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247804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12/16/2014</a:t>
            </a: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5124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12/16/2014</a:t>
            </a: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9383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12/16/2014</a:t>
            </a: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eb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eb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" name="Rectangle 3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543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-328343" y="2962662"/>
            <a:ext cx="9601200" cy="4038600"/>
            <a:chOff x="-304800" y="2971800"/>
            <a:chExt cx="9601200" cy="4038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2971800"/>
              <a:ext cx="4038600" cy="40386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967149" y="3162687"/>
              <a:ext cx="7329251" cy="23237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0" dirty="0" err="1">
                  <a:solidFill>
                    <a:schemeClr val="bg1"/>
                  </a:solidFill>
                  <a:latin typeface="Caslon Bd BT" panose="02030703070706020403" pitchFamily="18" charset="0"/>
                </a:rPr>
                <a:t>ouisiana</a:t>
              </a:r>
              <a:endParaRPr lang="en-US" sz="14400" dirty="0">
                <a:solidFill>
                  <a:schemeClr val="bg1"/>
                </a:solidFill>
                <a:latin typeface="Caslon Bd BT" panose="02030703070706020403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00400" y="5059740"/>
              <a:ext cx="603402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>
                  <a:solidFill>
                    <a:schemeClr val="bg1"/>
                  </a:solidFill>
                  <a:latin typeface="Caslon Bd BT" panose="02030703070706020403" pitchFamily="18" charset="0"/>
                </a:rPr>
                <a:t>Anthology</a:t>
              </a:r>
            </a:p>
          </p:txBody>
        </p:sp>
      </p:grpSp>
      <p:pic>
        <p:nvPicPr>
          <p:cNvPr id="5" name="46551A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947D3B-87A6-C1EF-AA19-FF42C398C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69FA42-4AEE-7405-3753-339327491BAF}"/>
              </a:ext>
            </a:extLst>
          </p:cNvPr>
          <p:cNvSpPr txBox="1"/>
          <p:nvPr/>
        </p:nvSpPr>
        <p:spPr>
          <a:xfrm>
            <a:off x="533400" y="5334000"/>
            <a:ext cx="52052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443322"/>
                </a:solidFill>
                <a:latin typeface="BigCaslonFB" panose="02000603080000020003" pitchFamily="2" charset="0"/>
              </a:rPr>
              <a:t>December 20, 1803</a:t>
            </a:r>
          </a:p>
          <a:p>
            <a:r>
              <a:rPr lang="en-US" sz="2400" dirty="0">
                <a:solidFill>
                  <a:srgbClr val="443322"/>
                </a:solidFill>
                <a:latin typeface="BigCaslonFB" panose="02000603080000020003" pitchFamily="2" charset="0"/>
              </a:rPr>
              <a:t>Transfer ceremony in the Place </a:t>
            </a:r>
            <a:r>
              <a:rPr lang="en-US" sz="2400" dirty="0" err="1">
                <a:solidFill>
                  <a:srgbClr val="443322"/>
                </a:solidFill>
                <a:latin typeface="BigCaslonFB" panose="02000603080000020003" pitchFamily="2" charset="0"/>
              </a:rPr>
              <a:t>d’Armes</a:t>
            </a:r>
            <a:r>
              <a:rPr lang="en-US" sz="2400" dirty="0">
                <a:solidFill>
                  <a:srgbClr val="443322"/>
                </a:solidFill>
                <a:latin typeface="BigCaslonFB" panose="02000603080000020003" pitchFamily="2" charset="0"/>
              </a:rPr>
              <a:t>,</a:t>
            </a:r>
          </a:p>
          <a:p>
            <a:r>
              <a:rPr lang="en-US" sz="2400" dirty="0">
                <a:solidFill>
                  <a:srgbClr val="443322"/>
                </a:solidFill>
                <a:latin typeface="BigCaslonFB" panose="02000603080000020003" pitchFamily="2" charset="0"/>
              </a:rPr>
              <a:t>And the setting for our play.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B7C566-9051-10EF-27CF-1FFC15E121C1}"/>
              </a:ext>
            </a:extLst>
          </p:cNvPr>
          <p:cNvSpPr txBox="1"/>
          <p:nvPr/>
        </p:nvSpPr>
        <p:spPr>
          <a:xfrm>
            <a:off x="6045819" y="5385137"/>
            <a:ext cx="30219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3322"/>
                </a:solidFill>
                <a:latin typeface="BigCaslonFB" panose="02000603080000020003" pitchFamily="2" charset="0"/>
              </a:rPr>
              <a:t>Hoisting American Colors,</a:t>
            </a:r>
          </a:p>
          <a:p>
            <a:r>
              <a:rPr lang="en-US" sz="2000" dirty="0">
                <a:solidFill>
                  <a:srgbClr val="443322"/>
                </a:solidFill>
                <a:latin typeface="BigCaslonFB" panose="02000603080000020003" pitchFamily="2" charset="0"/>
              </a:rPr>
              <a:t>Louisiana Cession, 1803.</a:t>
            </a:r>
          </a:p>
          <a:p>
            <a:r>
              <a:rPr lang="en-US" sz="2000" dirty="0" err="1">
                <a:solidFill>
                  <a:srgbClr val="443322"/>
                </a:solidFill>
                <a:latin typeface="BigCaslonFB" panose="02000603080000020003" pitchFamily="2" charset="0"/>
              </a:rPr>
              <a:t>Thure</a:t>
            </a:r>
            <a:r>
              <a:rPr lang="en-US" sz="2000" dirty="0">
                <a:solidFill>
                  <a:srgbClr val="443322"/>
                </a:solidFill>
                <a:latin typeface="BigCaslonFB" panose="02000603080000020003" pitchFamily="2" charset="0"/>
              </a:rPr>
              <a:t> de </a:t>
            </a:r>
            <a:r>
              <a:rPr lang="en-US" sz="2000" dirty="0" err="1">
                <a:solidFill>
                  <a:srgbClr val="443322"/>
                </a:solidFill>
                <a:latin typeface="BigCaslonFB" panose="02000603080000020003" pitchFamily="2" charset="0"/>
              </a:rPr>
              <a:t>Thulstrup</a:t>
            </a:r>
            <a:r>
              <a:rPr lang="en-US" sz="2000" dirty="0">
                <a:solidFill>
                  <a:srgbClr val="443322"/>
                </a:solidFill>
                <a:latin typeface="BigCaslonFB" panose="02000603080000020003" pitchFamily="2" charset="0"/>
              </a:rPr>
              <a:t>, 1903.</a:t>
            </a:r>
          </a:p>
        </p:txBody>
      </p:sp>
    </p:spTree>
    <p:extLst>
      <p:ext uri="{BB962C8B-B14F-4D97-AF65-F5344CB8AC3E}">
        <p14:creationId xmlns:p14="http://schemas.microsoft.com/office/powerpoint/2010/main" val="848662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ED4A5E-5560-A745-1962-5A6D6803A1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4403373" cy="624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0202C2-41BF-A3DD-94EB-489FCA000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019" y="228600"/>
            <a:ext cx="4238581" cy="628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49" y="0"/>
            <a:ext cx="391095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079307-6237-3C95-9108-E9CCBA28B6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-76200"/>
            <a:ext cx="4572000" cy="7370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04800"/>
            <a:ext cx="83058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4B2302"/>
                </a:solidFill>
                <a:latin typeface="Caslon224 Bk BT" panose="02030503070506020404" pitchFamily="18" charset="0"/>
              </a:rPr>
              <a:t>James Workman</a:t>
            </a:r>
            <a:endParaRPr lang="en-US" sz="3600" dirty="0">
              <a:solidFill>
                <a:srgbClr val="4B2302"/>
              </a:solidFill>
              <a:latin typeface="Caslon224 Bk BT" panose="020305030705060204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4B2302"/>
              </a:solidFill>
              <a:latin typeface="Caslon224 Bk BT" panose="020305030705060204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B2302"/>
                </a:solidFill>
                <a:latin typeface="Caslon224 Bk BT" panose="02030503070506020404" pitchFamily="18" charset="0"/>
              </a:rPr>
              <a:t>Born in </a:t>
            </a:r>
            <a:r>
              <a:rPr lang="en-US" sz="3200" dirty="0" err="1">
                <a:solidFill>
                  <a:srgbClr val="4B2302"/>
                </a:solidFill>
                <a:latin typeface="Caslon224 Bk BT" panose="02030503070506020404" pitchFamily="18" charset="0"/>
              </a:rPr>
              <a:t>Caven</a:t>
            </a:r>
            <a:r>
              <a:rPr lang="en-US" sz="3200" dirty="0">
                <a:solidFill>
                  <a:srgbClr val="4B2302"/>
                </a:solidFill>
                <a:latin typeface="Caslon224 Bk BT" panose="02030503070506020404" pitchFamily="18" charset="0"/>
              </a:rPr>
              <a:t>, Ireland.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B2302"/>
                </a:solidFill>
                <a:latin typeface="Caslon224 Bk BT" panose="02030503070506020404" pitchFamily="18" charset="0"/>
              </a:rPr>
              <a:t>Earned his law degree, 1789.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B2302"/>
                </a:solidFill>
                <a:latin typeface="Caslon224 Bk BT" panose="02030503070506020404" pitchFamily="18" charset="0"/>
              </a:rPr>
              <a:t>Settled in Charleston, 1801-1802.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B2302"/>
                </a:solidFill>
                <a:latin typeface="Caslon224 Bk BT" panose="02030503070506020404" pitchFamily="18" charset="0"/>
              </a:rPr>
              <a:t>Associated with the Federalist paper, the </a:t>
            </a:r>
            <a:r>
              <a:rPr lang="en-US" sz="3200" i="1" dirty="0">
                <a:solidFill>
                  <a:srgbClr val="4B2302"/>
                </a:solidFill>
                <a:latin typeface="Caslon224 Bk BT" panose="02030503070506020404" pitchFamily="18" charset="0"/>
              </a:rPr>
              <a:t>Courier</a:t>
            </a:r>
            <a:r>
              <a:rPr lang="en-US" sz="3200" dirty="0">
                <a:solidFill>
                  <a:srgbClr val="4B2302"/>
                </a:solidFill>
                <a:latin typeface="Caslon224 Bk BT" panose="02030503070506020404" pitchFamily="18" charset="0"/>
              </a:rPr>
              <a:t>, in Charleston.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B2302"/>
                </a:solidFill>
                <a:latin typeface="Caslon224 Bk BT" panose="02030503070506020404" pitchFamily="18" charset="0"/>
              </a:rPr>
              <a:t>Became a citizen, May 21, 1801.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4B2302"/>
              </a:solidFill>
              <a:latin typeface="Caslon224 Bk BT" panose="020305030705060204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04800"/>
            <a:ext cx="83820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4B2302"/>
                </a:solidFill>
                <a:latin typeface="Caslon224 Bk BT" panose="02030503070506020404" pitchFamily="18" charset="0"/>
              </a:rPr>
              <a:t>Workman in Louisiana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rgbClr val="4B2302"/>
              </a:solidFill>
              <a:latin typeface="Caslon224 Bk BT" panose="020305030705060204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B2302"/>
                </a:solidFill>
                <a:latin typeface="Caslon224 Bk BT" panose="02030503070506020404" pitchFamily="18" charset="0"/>
              </a:rPr>
              <a:t>Moved to New Orleans right after the Louisiana Purchase, 1804.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B2302"/>
                </a:solidFill>
                <a:latin typeface="Caslon224 Bk BT" panose="02030503070506020404" pitchFamily="18" charset="0"/>
              </a:rPr>
              <a:t>Appointed Judge of the County of Orleans, May 1805.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B2302"/>
                </a:solidFill>
                <a:latin typeface="Caslon224 Bk BT" panose="02030503070506020404" pitchFamily="18" charset="0"/>
              </a:rPr>
              <a:t>Named to a committee start a Protestant church in New Orleans, June 1805.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B2302"/>
                </a:solidFill>
                <a:latin typeface="Caslon224 Bk BT" panose="02030503070506020404" pitchFamily="18" charset="0"/>
              </a:rPr>
              <a:t>Helped organize the Mexico Association, intended to “liberate” Mexico. Contacted by Aaron Burr, 1805.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B2302"/>
                </a:solidFill>
                <a:latin typeface="Caslon224 Bk BT" panose="02030503070506020404" pitchFamily="18" charset="0"/>
              </a:rPr>
              <a:t>Sided with Burr in freeing the men arrested for treason by Gen. James Wilkinson, 1807.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381000"/>
            <a:ext cx="75438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rgbClr val="4B2302"/>
                </a:solidFill>
                <a:latin typeface="Caslon224 Bk BT" panose="02030503070506020404" pitchFamily="18" charset="0"/>
              </a:rPr>
              <a:t>Liberty in Louisiana</a:t>
            </a:r>
          </a:p>
          <a:p>
            <a:endParaRPr lang="en-US" sz="3600" dirty="0">
              <a:solidFill>
                <a:srgbClr val="4B2302"/>
              </a:solidFill>
              <a:latin typeface="Caslon224 Bk BT" panose="020305030705060204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B2302"/>
                </a:solidFill>
                <a:latin typeface="Caslon224 Bk BT" panose="02030503070506020404" pitchFamily="18" charset="0"/>
              </a:rPr>
              <a:t>Comedy of manners.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B2302"/>
                </a:solidFill>
                <a:latin typeface="Caslon224 Bk BT" panose="02030503070506020404" pitchFamily="18" charset="0"/>
              </a:rPr>
              <a:t>Probably the earliest play about Louisiana.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B2302"/>
                </a:solidFill>
                <a:latin typeface="Caslon224 Bk BT" panose="02030503070506020404" pitchFamily="18" charset="0"/>
              </a:rPr>
              <a:t>Performed in Charleston, SC, New York, Richmond, Boston, Philadelphia, and Savannah. 1804-1805.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B2302"/>
                </a:solidFill>
                <a:latin typeface="Caslon224 Bk BT" panose="02030503070506020404" pitchFamily="18" charset="0"/>
              </a:rPr>
              <a:t>We don’t know if it was ever performed in New Orleans.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4B2302"/>
              </a:solidFill>
              <a:latin typeface="Caslon224 Bk BT" panose="020305030705060204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4B2302"/>
              </a:solidFill>
              <a:latin typeface="Caslon224 Bk BT" panose="020305030705060204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09890"/>
            <a:ext cx="8077199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4B2302"/>
                </a:solidFill>
                <a:latin typeface="Caslon224 Bk BT" panose="02030503070506020404" pitchFamily="18" charset="0"/>
              </a:rPr>
              <a:t>Synopsis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Most of the characters are stock figures representing the old European order.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Two wandering </a:t>
            </a:r>
            <a:r>
              <a:rPr lang="en-US" sz="3200" dirty="0" err="1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picaros</a:t>
            </a: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the Irish </a:t>
            </a:r>
            <a:r>
              <a:rPr lang="en-US" sz="3200" dirty="0" err="1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Phelim</a:t>
            </a: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O’Flynn</a:t>
            </a: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and the Scottish </a:t>
            </a:r>
            <a:r>
              <a:rPr lang="en-US" sz="3200" dirty="0" err="1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Sawny</a:t>
            </a: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M’Gregor</a:t>
            </a: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initiate the action.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Soon they encounter the corrupt and foolish Spanish Judge Don </a:t>
            </a:r>
            <a:r>
              <a:rPr lang="en-US" sz="3200" dirty="0" err="1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Bertoldo</a:t>
            </a: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de la Plata, his vain wife </a:t>
            </a:r>
            <a:r>
              <a:rPr lang="en-US" sz="3200" dirty="0" err="1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Señora</a:t>
            </a: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de la Plata.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At risk is the young heiress Laura, the innocent yet intelligent, vivacious ward of Don </a:t>
            </a:r>
            <a:r>
              <a:rPr lang="en-US" sz="3200" dirty="0" err="1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Bertoldo</a:t>
            </a: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200" dirty="0">
              <a:solidFill>
                <a:srgbClr val="443322"/>
              </a:solidFill>
              <a:latin typeface="Caslon224 Bk BT" panose="020305030705060204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658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685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304800"/>
            <a:ext cx="77724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4B2302"/>
                </a:solidFill>
                <a:latin typeface="Caslon224 Bk BT" panose="02030503070506020404" pitchFamily="18" charset="0"/>
              </a:rPr>
              <a:t>The Plots against Laura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4B2302"/>
                </a:solidFill>
                <a:latin typeface="Caslon224 Bk BT" panose="02030503070506020404" pitchFamily="18" charset="0"/>
              </a:rPr>
              <a:t>Phelim</a:t>
            </a:r>
            <a:r>
              <a:rPr lang="en-US" sz="2800" dirty="0">
                <a:solidFill>
                  <a:srgbClr val="4B2302"/>
                </a:solidFill>
                <a:latin typeface="Caslon224 Bk BT" panose="02030503070506020404" pitchFamily="18" charset="0"/>
              </a:rPr>
              <a:t> finds out about Laura’s fortune.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B2302"/>
                </a:solidFill>
                <a:latin typeface="Caslon224 Bk BT" panose="02030503070506020404" pitchFamily="18" charset="0"/>
              </a:rPr>
              <a:t>Impersonates Captain O’Brien, the fiancé she’s barely met.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B230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Judge de la Plata wants to elope with Laura.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4B2302"/>
                </a:solidFill>
                <a:latin typeface="Times New Roman" panose="02020603050405020304" pitchFamily="18" charset="0"/>
              </a:rPr>
              <a:t>Señora</a:t>
            </a:r>
            <a:r>
              <a:rPr lang="en-US" sz="2800" dirty="0">
                <a:solidFill>
                  <a:srgbClr val="4B2302"/>
                </a:solidFill>
                <a:latin typeface="Times New Roman" panose="02020603050405020304" pitchFamily="18" charset="0"/>
              </a:rPr>
              <a:t> de la Plata conspires with </a:t>
            </a:r>
            <a:r>
              <a:rPr lang="en-US" sz="2800" dirty="0" err="1">
                <a:solidFill>
                  <a:srgbClr val="4B2302"/>
                </a:solidFill>
                <a:latin typeface="Times New Roman" panose="02020603050405020304" pitchFamily="18" charset="0"/>
              </a:rPr>
              <a:t>Phelim</a:t>
            </a:r>
            <a:r>
              <a:rPr lang="en-US" sz="2800" dirty="0">
                <a:solidFill>
                  <a:srgbClr val="4B2302"/>
                </a:solidFill>
                <a:latin typeface="Times New Roman" panose="02020603050405020304" pitchFamily="18" charset="0"/>
              </a:rPr>
              <a:t> to thwart her husband and have the Captain to herself.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B2302"/>
                </a:solidFill>
                <a:latin typeface="Times New Roman" panose="02020603050405020304" pitchFamily="18" charset="0"/>
              </a:rPr>
              <a:t>Theresa helps marry </a:t>
            </a:r>
            <a:r>
              <a:rPr lang="en-US" sz="2800" dirty="0" err="1">
                <a:solidFill>
                  <a:srgbClr val="4B2302"/>
                </a:solidFill>
                <a:latin typeface="Times New Roman" panose="02020603050405020304" pitchFamily="18" charset="0"/>
              </a:rPr>
              <a:t>Phelim</a:t>
            </a:r>
            <a:r>
              <a:rPr lang="en-US" sz="2800" dirty="0">
                <a:solidFill>
                  <a:srgbClr val="4B2302"/>
                </a:solidFill>
                <a:latin typeface="Times New Roman" panose="02020603050405020304" pitchFamily="18" charset="0"/>
              </a:rPr>
              <a:t> to the pregnant Lucy </a:t>
            </a:r>
            <a:r>
              <a:rPr lang="en-US" sz="2800" dirty="0" err="1">
                <a:solidFill>
                  <a:srgbClr val="4B2302"/>
                </a:solidFill>
                <a:latin typeface="Times New Roman" panose="02020603050405020304" pitchFamily="18" charset="0"/>
              </a:rPr>
              <a:t>Margland</a:t>
            </a:r>
            <a:r>
              <a:rPr lang="en-US" sz="2800" dirty="0">
                <a:solidFill>
                  <a:srgbClr val="4B2302"/>
                </a:solidFill>
                <a:latin typeface="Times New Roman" panose="02020603050405020304" pitchFamily="18" charset="0"/>
              </a:rPr>
              <a:t>, whom he’d abandoned in Tennessee.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B2302"/>
                </a:solidFill>
                <a:latin typeface="Times New Roman" panose="02020603050405020304" pitchFamily="18" charset="0"/>
              </a:rPr>
              <a:t>The American General overrules Plata’s plot.</a:t>
            </a:r>
            <a:endParaRPr lang="en-US" sz="2800" dirty="0">
              <a:solidFill>
                <a:srgbClr val="4B2302"/>
              </a:solidFill>
              <a:latin typeface="Caslon224 Bk BT" panose="02030503070506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116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0"/>
            <a:ext cx="77724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4B2302"/>
                </a:solidFill>
                <a:latin typeface="Caslon224 Bk BT" panose="02030503070506020404" pitchFamily="18" charset="0"/>
              </a:rPr>
              <a:t>Themes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B2302"/>
                </a:solidFill>
                <a:latin typeface="Caslon224 Bk BT" panose="02030503070506020404" pitchFamily="18" charset="0"/>
              </a:rPr>
              <a:t>Federalist perspective.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B2302"/>
                </a:solidFill>
                <a:latin typeface="Caslon224 Bk BT" panose="02030503070506020404" pitchFamily="18" charset="0"/>
              </a:rPr>
              <a:t>Corruption of Spanish rule. The judge takes the </a:t>
            </a:r>
            <a:r>
              <a:rPr lang="en-US" sz="3200" i="1" dirty="0" err="1">
                <a:solidFill>
                  <a:srgbClr val="4B2302"/>
                </a:solidFill>
                <a:latin typeface="Caslon224 Bk BT" panose="02030503070506020404" pitchFamily="18" charset="0"/>
              </a:rPr>
              <a:t>mordida</a:t>
            </a:r>
            <a:r>
              <a:rPr lang="en-US" sz="3200" dirty="0">
                <a:solidFill>
                  <a:srgbClr val="4B2302"/>
                </a:solidFill>
                <a:latin typeface="Caslon224 Bk BT" panose="02030503070506020404" pitchFamily="18" charset="0"/>
              </a:rPr>
              <a:t> in all his cases.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B2302"/>
                </a:solidFill>
                <a:latin typeface="Caslon224 Bk BT" panose="02030503070506020404" pitchFamily="18" charset="0"/>
              </a:rPr>
              <a:t>Spanish rule is also monarchical—governs on behalf of the aristocracy.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B2302"/>
                </a:solidFill>
                <a:latin typeface="Caslon224 Bk BT" panose="02030503070506020404" pitchFamily="18" charset="0"/>
              </a:rPr>
              <a:t>The honesty of American rule.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B2302"/>
                </a:solidFill>
                <a:latin typeface="Caslon224 Bk BT" panose="02030503070506020404" pitchFamily="18" charset="0"/>
              </a:rPr>
              <a:t>No slaves, no Native Americans, few of the lower classes.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B2302"/>
                </a:solidFill>
                <a:latin typeface="Caslon224 Bk BT" panose="02030503070506020404" pitchFamily="18" charset="0"/>
              </a:rPr>
              <a:t>The blessings of liberty. But liberty as the Americans see it. Preserves the weak from the strong, but also preserves property.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4B2302"/>
              </a:solidFill>
              <a:latin typeface="Caslon224 Bk BT" panose="02030503070506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895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73BFCF-FD5A-7235-7F9E-60DEB6347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50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7615" cy="6958212"/>
          </a:xfrm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086715" y="152400"/>
            <a:ext cx="7101110" cy="1877437"/>
          </a:xfrm>
          <a:prstGeom prst="rect">
            <a:avLst/>
          </a:prstGeom>
          <a:solidFill>
            <a:srgbClr val="AE744C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i="1" dirty="0">
                <a:solidFill>
                  <a:schemeClr val="bg1"/>
                </a:solidFill>
                <a:latin typeface="Caslon540 BT" pitchFamily="18" charset="0"/>
              </a:rPr>
              <a:t>Liberty in Louisiana</a:t>
            </a:r>
            <a:br>
              <a:rPr lang="en-US" altLang="en-US" sz="7200" dirty="0">
                <a:solidFill>
                  <a:schemeClr val="bg1"/>
                </a:solidFill>
                <a:latin typeface="Caslon540 BT" pitchFamily="18" charset="0"/>
              </a:rPr>
            </a:br>
            <a:r>
              <a:rPr lang="en-US" altLang="en-US" sz="4400" dirty="0">
                <a:solidFill>
                  <a:schemeClr val="bg1"/>
                </a:solidFill>
                <a:latin typeface="Caslon540 BT" pitchFamily="18" charset="0"/>
              </a:rPr>
              <a:t>James Workman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slide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6400800"/>
            <a:ext cx="228600" cy="2286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5AFFA6-1C95-5226-6D2F-BD79C3EF35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574134"/>
            <a:ext cx="9331266" cy="582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09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BC6F07-E3A3-F8A8-BC50-F63C84D46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15" y="0"/>
            <a:ext cx="5043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60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489AB7-D69B-A09E-F929-81A00DE59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181600" cy="693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35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B74DF1-48E2-A539-6CD6-134087291A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15" y="0"/>
            <a:ext cx="7424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3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5" y="0"/>
            <a:ext cx="365483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2786F9-605C-FD44-7819-AC7EDDEE26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0"/>
            <a:ext cx="470872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A441289-8D3A-DEB4-B43D-DD6036A9AC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63930"/>
              </p:ext>
            </p:extLst>
          </p:nvPr>
        </p:nvGraphicFramePr>
        <p:xfrm>
          <a:off x="3733800" y="-258309"/>
          <a:ext cx="5715000" cy="7421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33800" y="-258309"/>
                        <a:ext cx="5715000" cy="74211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05CA8CC-63D3-DA58-C364-664361FAC951}"/>
              </a:ext>
            </a:extLst>
          </p:cNvPr>
          <p:cNvSpPr txBox="1"/>
          <p:nvPr/>
        </p:nvSpPr>
        <p:spPr>
          <a:xfrm>
            <a:off x="228600" y="481548"/>
            <a:ext cx="330411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443322"/>
                </a:solidFill>
                <a:latin typeface="BigCaslonFB" panose="02000603080000020003" pitchFamily="2" charset="0"/>
              </a:rPr>
              <a:t>April 30, 1803</a:t>
            </a:r>
          </a:p>
          <a:p>
            <a:r>
              <a:rPr lang="en-US" sz="2400" dirty="0">
                <a:solidFill>
                  <a:srgbClr val="443322"/>
                </a:solidFill>
                <a:latin typeface="BigCaslonFB" panose="02000603080000020003" pitchFamily="2" charset="0"/>
              </a:rPr>
              <a:t>La Purchase signed</a:t>
            </a:r>
          </a:p>
          <a:p>
            <a:endParaRPr lang="en-US" sz="3600" dirty="0">
              <a:solidFill>
                <a:srgbClr val="443322"/>
              </a:solidFill>
              <a:latin typeface="BigCaslonFB" panose="02000603080000020003" pitchFamily="2" charset="0"/>
            </a:endParaRPr>
          </a:p>
          <a:p>
            <a:r>
              <a:rPr lang="en-US" sz="3600" dirty="0">
                <a:solidFill>
                  <a:srgbClr val="443322"/>
                </a:solidFill>
                <a:latin typeface="BigCaslonFB" panose="02000603080000020003" pitchFamily="2" charset="0"/>
              </a:rPr>
              <a:t>July 4, 1803</a:t>
            </a:r>
          </a:p>
          <a:p>
            <a:r>
              <a:rPr lang="en-US" sz="2400" dirty="0">
                <a:solidFill>
                  <a:srgbClr val="443322"/>
                </a:solidFill>
                <a:latin typeface="BigCaslonFB" panose="02000603080000020003" pitchFamily="2" charset="0"/>
              </a:rPr>
              <a:t>La Purchase announced</a:t>
            </a:r>
          </a:p>
          <a:p>
            <a:endParaRPr lang="en-US" sz="2400" dirty="0">
              <a:solidFill>
                <a:srgbClr val="443322"/>
              </a:solidFill>
              <a:latin typeface="BigCaslonFB" panose="02000603080000020003" pitchFamily="2" charset="0"/>
            </a:endParaRPr>
          </a:p>
          <a:p>
            <a:r>
              <a:rPr lang="en-US" sz="3600" dirty="0">
                <a:solidFill>
                  <a:srgbClr val="443322"/>
                </a:solidFill>
                <a:latin typeface="BigCaslonFB" panose="02000603080000020003" pitchFamily="2" charset="0"/>
              </a:rPr>
              <a:t>October 20, 1803</a:t>
            </a:r>
          </a:p>
          <a:p>
            <a:r>
              <a:rPr lang="en-US" sz="2400" dirty="0">
                <a:solidFill>
                  <a:srgbClr val="443322"/>
                </a:solidFill>
                <a:latin typeface="BigCaslonFB" panose="02000603080000020003" pitchFamily="2" charset="0"/>
              </a:rPr>
              <a:t>La Purchase Ratified</a:t>
            </a:r>
          </a:p>
        </p:txBody>
      </p:sp>
    </p:spTree>
    <p:extLst>
      <p:ext uri="{BB962C8B-B14F-4D97-AF65-F5344CB8AC3E}">
        <p14:creationId xmlns:p14="http://schemas.microsoft.com/office/powerpoint/2010/main" val="1424672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971EF5D-05D8-3714-09CC-D0705AC4E3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288290"/>
              </p:ext>
            </p:extLst>
          </p:nvPr>
        </p:nvGraphicFramePr>
        <p:xfrm>
          <a:off x="1752600" y="-269272"/>
          <a:ext cx="5715000" cy="7421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52600" y="-269272"/>
                        <a:ext cx="5715000" cy="7421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800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4240</TotalTime>
  <Words>450</Words>
  <Application>Microsoft Office PowerPoint</Application>
  <PresentationFormat>On-screen Show (4:3)</PresentationFormat>
  <Paragraphs>56</Paragraphs>
  <Slides>20</Slides>
  <Notes>8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BigCaslonFB</vt:lpstr>
      <vt:lpstr>Calibri</vt:lpstr>
      <vt:lpstr>Caslon Bd BT</vt:lpstr>
      <vt:lpstr>Caslon224 Bk BT</vt:lpstr>
      <vt:lpstr>Caslon540 BT</vt:lpstr>
      <vt:lpstr>Times New Roman</vt:lpstr>
      <vt:lpstr>Office Theme</vt:lpstr>
      <vt:lpstr>Foxit PDF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Bruce R. Magee</dc:creator>
  <cp:lastModifiedBy>Bruce Magee</cp:lastModifiedBy>
  <cp:revision>135</cp:revision>
  <cp:lastPrinted>2016-10-04T03:27:29Z</cp:lastPrinted>
  <dcterms:created xsi:type="dcterms:W3CDTF">2013-07-24T07:08:44Z</dcterms:created>
  <dcterms:modified xsi:type="dcterms:W3CDTF">2024-11-02T07:22:21Z</dcterms:modified>
</cp:coreProperties>
</file>