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8D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23DEC-FFCF-425F-89E3-F1C2DDAD15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7C5471B-9674-4503-B555-EF401F10CB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25B2D3-4E13-4026-B5F2-8025DFF6E33B}"/>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5" name="Footer Placeholder 4">
            <a:extLst>
              <a:ext uri="{FF2B5EF4-FFF2-40B4-BE49-F238E27FC236}">
                <a16:creationId xmlns:a16="http://schemas.microsoft.com/office/drawing/2014/main" id="{CD18926D-05A6-41D9-AD2E-9A59072A6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ED396D-1735-4AE9-8A51-90734D9C75D6}"/>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225165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124BB-D7E5-4343-82A2-C6BB8F4382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C06D4B9-7F88-4434-A404-1037FAE8F5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AC282A-8F60-4AFE-A901-BCEA3B43F040}"/>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5" name="Footer Placeholder 4">
            <a:extLst>
              <a:ext uri="{FF2B5EF4-FFF2-40B4-BE49-F238E27FC236}">
                <a16:creationId xmlns:a16="http://schemas.microsoft.com/office/drawing/2014/main" id="{1CEDD2E0-918A-49E5-A3D5-243D75035C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4A6B08-C3B2-48CA-967B-E2BAC7B9B966}"/>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1733810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F50559-0F34-4A86-AF40-51598AED9BD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DB542F-812A-4EF8-AB13-4D6E740EDF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036F83-3CED-4BE2-A8D7-8F81EEB0B735}"/>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5" name="Footer Placeholder 4">
            <a:extLst>
              <a:ext uri="{FF2B5EF4-FFF2-40B4-BE49-F238E27FC236}">
                <a16:creationId xmlns:a16="http://schemas.microsoft.com/office/drawing/2014/main" id="{D346528C-2B5A-4AD4-BC0C-092A61AA68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2ADA8D-C2FB-4582-8D0E-E5FEAD8509D9}"/>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2169667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896A2-6A5F-4088-9503-5045621E4B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12D168-D171-4D7C-8E03-6E5703BB6F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0E03AB-1F1B-48CE-B956-DAA68A4F22CC}"/>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5" name="Footer Placeholder 4">
            <a:extLst>
              <a:ext uri="{FF2B5EF4-FFF2-40B4-BE49-F238E27FC236}">
                <a16:creationId xmlns:a16="http://schemas.microsoft.com/office/drawing/2014/main" id="{0D245D2C-9910-4030-B95B-3A36C2F7A1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E016F2-6FDE-4846-AE2A-313BDD6221AD}"/>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323957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12913-EFA4-4B07-AE8C-2B0DBD5552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C79863-5804-415F-AC26-FB0D6204E1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26F7AB-CC5A-4DDB-ADDC-8C46E12D2975}"/>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5" name="Footer Placeholder 4">
            <a:extLst>
              <a:ext uri="{FF2B5EF4-FFF2-40B4-BE49-F238E27FC236}">
                <a16:creationId xmlns:a16="http://schemas.microsoft.com/office/drawing/2014/main" id="{BB73D331-7F99-4A6A-A147-54780AF26D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47A81C-49D6-49EF-BCC1-2125F784C1BC}"/>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3324401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9DAF3-B63F-4259-8F6A-2B8276E45D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947325-1BA1-4DD4-A64C-3D45E80C18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444A6B-2563-42CD-8763-3432F2C3D0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4642CC-17D0-4716-B548-49B860475B83}"/>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6" name="Footer Placeholder 5">
            <a:extLst>
              <a:ext uri="{FF2B5EF4-FFF2-40B4-BE49-F238E27FC236}">
                <a16:creationId xmlns:a16="http://schemas.microsoft.com/office/drawing/2014/main" id="{2E4A3566-AC25-406F-B058-7F675EB3D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11C2B1-3CD1-436B-8E72-6100DC9884F1}"/>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543811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BE811-8497-4F46-ACE1-DD07071559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98FFDD-01A0-41FD-BA2A-F07FB3F504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D377F-E553-4654-8A9C-2B50251C86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FAE6BA-96C5-4084-BB62-99269E1F8C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4C44EB-1BE8-48B6-8C34-40E6255B9E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8E6418-AD9E-4FAA-B1E1-B3903359B3F2}"/>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8" name="Footer Placeholder 7">
            <a:extLst>
              <a:ext uri="{FF2B5EF4-FFF2-40B4-BE49-F238E27FC236}">
                <a16:creationId xmlns:a16="http://schemas.microsoft.com/office/drawing/2014/main" id="{753E856C-D6D3-4C90-9578-6548D783AC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3FCD08-AFF9-4997-934D-907F1D8C6E55}"/>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1068481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364D-B8C6-49FB-8FAE-BD837FF951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AAFACE4-3318-4576-A4A2-8218B232BB5C}"/>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4" name="Footer Placeholder 3">
            <a:extLst>
              <a:ext uri="{FF2B5EF4-FFF2-40B4-BE49-F238E27FC236}">
                <a16:creationId xmlns:a16="http://schemas.microsoft.com/office/drawing/2014/main" id="{569CCF43-9F34-47C6-B49E-6A3A0B473F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56DEF9-BE53-4E8C-9F45-5DA18B844866}"/>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4053658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FC00C3-2F11-4CEA-B76B-418C47B2DB7B}"/>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3" name="Footer Placeholder 2">
            <a:extLst>
              <a:ext uri="{FF2B5EF4-FFF2-40B4-BE49-F238E27FC236}">
                <a16:creationId xmlns:a16="http://schemas.microsoft.com/office/drawing/2014/main" id="{7C1EEB42-A86E-4DB4-8594-61E9EBDCB2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616F2AD-FE48-4231-81C1-84D1C65DD123}"/>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1655950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809D2-4271-4DE3-BC30-EEA6DD63EC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38CC33-A8C0-4DCA-B310-AF4FBF8550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5D8BF7-80E3-4B96-9BA1-17DBA6D22D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92C602-8A7B-4EF6-81C3-49B5CC4C9139}"/>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6" name="Footer Placeholder 5">
            <a:extLst>
              <a:ext uri="{FF2B5EF4-FFF2-40B4-BE49-F238E27FC236}">
                <a16:creationId xmlns:a16="http://schemas.microsoft.com/office/drawing/2014/main" id="{F4D70E91-A29F-4779-8D1B-D03FB1A6C5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D164A5-D5DB-4BF8-8078-11400B50B4BF}"/>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3765139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D6363-7BC8-4449-9C6C-BE98DB066E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5B6C9F-EFE1-4C1C-99E7-66412465D3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B613057-34DE-48B1-8D03-EBF7BF1E1C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74CA52-1CCA-4319-A40A-45BCF14968CA}"/>
              </a:ext>
            </a:extLst>
          </p:cNvPr>
          <p:cNvSpPr>
            <a:spLocks noGrp="1"/>
          </p:cNvSpPr>
          <p:nvPr>
            <p:ph type="dt" sz="half" idx="10"/>
          </p:nvPr>
        </p:nvSpPr>
        <p:spPr/>
        <p:txBody>
          <a:bodyPr/>
          <a:lstStyle/>
          <a:p>
            <a:fld id="{CADB3EED-4BD8-4C18-B16E-330F4DDF4665}" type="datetimeFigureOut">
              <a:rPr lang="en-US" smtClean="0"/>
              <a:t>4/4/2020</a:t>
            </a:fld>
            <a:endParaRPr lang="en-US"/>
          </a:p>
        </p:txBody>
      </p:sp>
      <p:sp>
        <p:nvSpPr>
          <p:cNvPr id="6" name="Footer Placeholder 5">
            <a:extLst>
              <a:ext uri="{FF2B5EF4-FFF2-40B4-BE49-F238E27FC236}">
                <a16:creationId xmlns:a16="http://schemas.microsoft.com/office/drawing/2014/main" id="{F2C1334E-68A6-4E51-A85A-79AE21441C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026E45-D62E-4F54-8CF2-4AF2968441A3}"/>
              </a:ext>
            </a:extLst>
          </p:cNvPr>
          <p:cNvSpPr>
            <a:spLocks noGrp="1"/>
          </p:cNvSpPr>
          <p:nvPr>
            <p:ph type="sldNum" sz="quarter" idx="12"/>
          </p:nvPr>
        </p:nvSpPr>
        <p:spPr/>
        <p:txBody>
          <a:bodyPr/>
          <a:lstStyle/>
          <a:p>
            <a:fld id="{BB6F51B4-EE80-4218-B717-1C23B43AA8DF}" type="slidenum">
              <a:rPr lang="en-US" smtClean="0"/>
              <a:t>‹#›</a:t>
            </a:fld>
            <a:endParaRPr lang="en-US"/>
          </a:p>
        </p:txBody>
      </p:sp>
    </p:spTree>
    <p:extLst>
      <p:ext uri="{BB962C8B-B14F-4D97-AF65-F5344CB8AC3E}">
        <p14:creationId xmlns:p14="http://schemas.microsoft.com/office/powerpoint/2010/main" val="2348541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C20337-CFB7-4DE5-8C87-77458F0E6E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BD6561-ABAC-4A4C-8697-B76CF6B3F7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3C2CF7-67D7-457B-BFFF-DFF7C24D52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DB3EED-4BD8-4C18-B16E-330F4DDF4665}" type="datetimeFigureOut">
              <a:rPr lang="en-US" smtClean="0"/>
              <a:t>4/4/2020</a:t>
            </a:fld>
            <a:endParaRPr lang="en-US"/>
          </a:p>
        </p:txBody>
      </p:sp>
      <p:sp>
        <p:nvSpPr>
          <p:cNvPr id="5" name="Footer Placeholder 4">
            <a:extLst>
              <a:ext uri="{FF2B5EF4-FFF2-40B4-BE49-F238E27FC236}">
                <a16:creationId xmlns:a16="http://schemas.microsoft.com/office/drawing/2014/main" id="{E2739C03-5B34-4F3F-B5C1-C0D1BC77CB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8A98F8E-B3A8-4E6C-9C4A-2B945AD09D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6F51B4-EE80-4218-B717-1C23B43AA8DF}" type="slidenum">
              <a:rPr lang="en-US" smtClean="0"/>
              <a:t>‹#›</a:t>
            </a:fld>
            <a:endParaRPr lang="en-US"/>
          </a:p>
        </p:txBody>
      </p:sp>
    </p:spTree>
    <p:extLst>
      <p:ext uri="{BB962C8B-B14F-4D97-AF65-F5344CB8AC3E}">
        <p14:creationId xmlns:p14="http://schemas.microsoft.com/office/powerpoint/2010/main" val="1367913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latelastnightbooks.com/" TargetMode="External"/><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twinkleteaches.blogspot.com/p/anchor-charts.html" TargetMode="External"/><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dokuwiki.noctrl.edu/doku.php?id=ger:101:2010:fall:berlin_wall" TargetMode="External"/><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hyperlink" Target="https://pixabay.com/fr/oeuf-sourire-heureux-jaune-cuit-24404/"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AA997E-AA37-4822-8A4D-C6E6399AF6D3}"/>
              </a:ext>
            </a:extLst>
          </p:cNvPr>
          <p:cNvSpPr/>
          <p:nvPr/>
        </p:nvSpPr>
        <p:spPr>
          <a:xfrm>
            <a:off x="0" y="0"/>
            <a:ext cx="12192000" cy="6858000"/>
          </a:xfrm>
          <a:prstGeom prst="rect">
            <a:avLst/>
          </a:prstGeom>
          <a:solidFill>
            <a:srgbClr val="B28D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t's very provoking to be called an egg - very!&quot; | King horse ...">
            <a:extLst>
              <a:ext uri="{FF2B5EF4-FFF2-40B4-BE49-F238E27FC236}">
                <a16:creationId xmlns:a16="http://schemas.microsoft.com/office/drawing/2014/main" id="{1B934CE7-0DA0-4E19-B335-63114E5B48E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2036" y="304502"/>
            <a:ext cx="5116643" cy="6248995"/>
          </a:xfrm>
          <a:prstGeom prst="rect">
            <a:avLst/>
          </a:prstGeom>
          <a:ln w="88900" cap="sq" cmpd="thickThin">
            <a:solidFill>
              <a:srgbClr val="C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31E3F36A-E5B8-4CA1-9B1C-950BB4081E2F}"/>
              </a:ext>
            </a:extLst>
          </p:cNvPr>
          <p:cNvSpPr/>
          <p:nvPr/>
        </p:nvSpPr>
        <p:spPr>
          <a:xfrm>
            <a:off x="6096000" y="1291700"/>
            <a:ext cx="5648534" cy="3139321"/>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All the King’s Men</a:t>
            </a:r>
          </a:p>
          <a:p>
            <a:pPr algn="ctr"/>
            <a:r>
              <a:rPr lang="en-US" sz="3600" dirty="0">
                <a:ln w="0"/>
                <a:solidFill>
                  <a:srgbClr val="C00000"/>
                </a:solidFill>
                <a:effectLst>
                  <a:outerShdw blurRad="38100" dist="19050" dir="2700000" algn="tl" rotWithShape="0">
                    <a:schemeClr val="dk1">
                      <a:alpha val="40000"/>
                    </a:schemeClr>
                  </a:outerShdw>
                </a:effectLst>
              </a:rPr>
              <a:t>Published 1946</a:t>
            </a:r>
          </a:p>
          <a:p>
            <a:pPr algn="ctr"/>
            <a:r>
              <a:rPr lang="en-US" sz="3600" b="0" cap="none" spc="0" dirty="0">
                <a:ln w="0"/>
                <a:solidFill>
                  <a:srgbClr val="C00000"/>
                </a:solidFill>
                <a:effectLst>
                  <a:outerShdw blurRad="38100" dist="19050" dir="2700000" algn="tl" rotWithShape="0">
                    <a:schemeClr val="dk1">
                      <a:alpha val="40000"/>
                    </a:schemeClr>
                  </a:outerShdw>
                </a:effectLst>
              </a:rPr>
              <a:t>Genre: Drama</a:t>
            </a:r>
          </a:p>
          <a:p>
            <a:pPr algn="ctr"/>
            <a:endParaRPr lang="en-US" sz="3600" b="0" cap="none" spc="0" dirty="0">
              <a:ln w="0"/>
              <a:solidFill>
                <a:srgbClr val="C00000"/>
              </a:solidFill>
              <a:effectLst>
                <a:outerShdw blurRad="38100" dist="19050" dir="2700000" algn="tl" rotWithShape="0">
                  <a:schemeClr val="dk1">
                    <a:alpha val="40000"/>
                  </a:schemeClr>
                </a:outerShdw>
              </a:effectLst>
            </a:endParaRPr>
          </a:p>
          <a:p>
            <a:pPr algn="ctr"/>
            <a:r>
              <a:rPr lang="en-US" sz="3600" dirty="0">
                <a:ln w="0"/>
                <a:solidFill>
                  <a:srgbClr val="C00000"/>
                </a:solidFill>
                <a:effectLst>
                  <a:outerShdw blurRad="38100" dist="19050" dir="2700000" algn="tl" rotWithShape="0">
                    <a:schemeClr val="dk1">
                      <a:alpha val="40000"/>
                    </a:schemeClr>
                  </a:outerShdw>
                </a:effectLst>
              </a:rPr>
              <a:t>Author:  Robert Penn Warren</a:t>
            </a:r>
            <a:endParaRPr lang="en-US" sz="3600" b="0" cap="none" spc="0" dirty="0">
              <a:ln w="0"/>
              <a:solidFill>
                <a:srgbClr val="C0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8521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934DF3-004B-484C-970C-79705F4397F0}"/>
              </a:ext>
            </a:extLst>
          </p:cNvPr>
          <p:cNvSpPr>
            <a:spLocks noGrp="1"/>
          </p:cNvSpPr>
          <p:nvPr>
            <p:ph type="title"/>
          </p:nvPr>
        </p:nvSpPr>
        <p:spPr/>
        <p:txBody>
          <a:bodyPr/>
          <a:lstStyle/>
          <a:p>
            <a:endParaRPr lang="en-US"/>
          </a:p>
        </p:txBody>
      </p:sp>
      <p:sp>
        <p:nvSpPr>
          <p:cNvPr id="4" name="Rectangle 3">
            <a:extLst>
              <a:ext uri="{FF2B5EF4-FFF2-40B4-BE49-F238E27FC236}">
                <a16:creationId xmlns:a16="http://schemas.microsoft.com/office/drawing/2014/main" id="{93C4FC70-E46C-4A48-90E7-757B5E40005D}"/>
              </a:ext>
            </a:extLst>
          </p:cNvPr>
          <p:cNvSpPr/>
          <p:nvPr/>
        </p:nvSpPr>
        <p:spPr>
          <a:xfrm>
            <a:off x="0" y="0"/>
            <a:ext cx="12192000" cy="6858000"/>
          </a:xfrm>
          <a:prstGeom prst="rect">
            <a:avLst/>
          </a:prstGeom>
          <a:solidFill>
            <a:srgbClr val="B28D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ontent Placeholder 7">
            <a:extLst>
              <a:ext uri="{FF2B5EF4-FFF2-40B4-BE49-F238E27FC236}">
                <a16:creationId xmlns:a16="http://schemas.microsoft.com/office/drawing/2014/main" id="{E97D490F-4E3F-44E1-8251-57A9855D5D5F}"/>
              </a:ext>
            </a:extLst>
          </p:cNvPr>
          <p:cNvSpPr>
            <a:spLocks noGrp="1"/>
          </p:cNvSpPr>
          <p:nvPr>
            <p:ph idx="1"/>
          </p:nvPr>
        </p:nvSpPr>
        <p:spPr>
          <a:ln w="76200">
            <a:solidFill>
              <a:srgbClr val="C00000"/>
            </a:solidFill>
          </a:ln>
        </p:spPr>
        <p:style>
          <a:lnRef idx="2">
            <a:schemeClr val="dk1"/>
          </a:lnRef>
          <a:fillRef idx="1">
            <a:schemeClr val="lt1"/>
          </a:fillRef>
          <a:effectRef idx="0">
            <a:schemeClr val="dk1"/>
          </a:effectRef>
          <a:fontRef idx="minor">
            <a:schemeClr val="dk1"/>
          </a:fontRef>
        </p:style>
        <p:txBody>
          <a:bodyPr>
            <a:normAutofit fontScale="92500" lnSpcReduction="10000"/>
          </a:bodyPr>
          <a:lstStyle/>
          <a:p>
            <a:r>
              <a:rPr lang="en-US" dirty="0"/>
              <a:t>Poverty consumed the South in20’s and 30’s. </a:t>
            </a:r>
          </a:p>
          <a:p>
            <a:r>
              <a:rPr lang="en-US" dirty="0"/>
              <a:t>The reason for the economic decline in the South can be traced to the collapse of the plantation system after the Civil War.  Before the war, plantations grew large-scale “cash crops” such as cotton and used slave labor to farm the land.</a:t>
            </a:r>
          </a:p>
          <a:p>
            <a:r>
              <a:rPr lang="en-US" dirty="0"/>
              <a:t>Cass </a:t>
            </a:r>
            <a:r>
              <a:rPr lang="en-US" dirty="0" err="1"/>
              <a:t>Mastern</a:t>
            </a:r>
            <a:r>
              <a:rPr lang="en-US" dirty="0"/>
              <a:t> story ( shows a man’s struggle between plantation ownership and the guilt over the sale and familial separation of slaves.  –cruelty of the slave system</a:t>
            </a:r>
          </a:p>
          <a:p>
            <a:r>
              <a:rPr lang="en-US" dirty="0"/>
              <a:t>After the Civil War, wealthy landowners set up sharecropping which allowed farmers to work the land in return for a share of the crop’s value and tenant farming – renting the land for use by farmers to maintain  their cash crop economy.  These two systems kept farmers in a state of poverty. </a:t>
            </a:r>
          </a:p>
        </p:txBody>
      </p:sp>
      <p:sp>
        <p:nvSpPr>
          <p:cNvPr id="9" name="Rectangle 8">
            <a:extLst>
              <a:ext uri="{FF2B5EF4-FFF2-40B4-BE49-F238E27FC236}">
                <a16:creationId xmlns:a16="http://schemas.microsoft.com/office/drawing/2014/main" id="{15915062-018F-4920-A227-4F36A4F8FBD8}"/>
              </a:ext>
            </a:extLst>
          </p:cNvPr>
          <p:cNvSpPr/>
          <p:nvPr/>
        </p:nvSpPr>
        <p:spPr>
          <a:xfrm>
            <a:off x="494015" y="433017"/>
            <a:ext cx="9952212" cy="923330"/>
          </a:xfrm>
          <a:prstGeom prst="rect">
            <a:avLst/>
          </a:prstGeom>
          <a:noFill/>
        </p:spPr>
        <p:txBody>
          <a:bodyPr wrap="none" lIns="91440" tIns="45720" rIns="91440" bIns="45720">
            <a:spAutoFit/>
          </a:bodyPr>
          <a:lstStyle/>
          <a:p>
            <a:pPr algn="ctr"/>
            <a:r>
              <a:rPr lang="en-US" sz="5400" dirty="0">
                <a:ln w="0"/>
                <a:solidFill>
                  <a:srgbClr val="C00000"/>
                </a:solidFill>
                <a:effectLst>
                  <a:outerShdw blurRad="38100" dist="19050" dir="2700000" algn="tl" rotWithShape="0">
                    <a:schemeClr val="dk1">
                      <a:alpha val="40000"/>
                    </a:schemeClr>
                  </a:outerShdw>
                </a:effectLst>
              </a:rPr>
              <a:t>The South in the 1920’s and 1930’s</a:t>
            </a:r>
            <a:endParaRPr lang="en-US" sz="5400" b="0" cap="none" spc="0" dirty="0">
              <a:ln w="0"/>
              <a:solidFill>
                <a:srgbClr val="C0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53989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EE8CBED-7713-46FB-9081-64BA80B92CB4}"/>
              </a:ext>
            </a:extLst>
          </p:cNvPr>
          <p:cNvSpPr/>
          <p:nvPr/>
        </p:nvSpPr>
        <p:spPr>
          <a:xfrm>
            <a:off x="0" y="0"/>
            <a:ext cx="12192000" cy="6858000"/>
          </a:xfrm>
          <a:prstGeom prst="rect">
            <a:avLst/>
          </a:prstGeom>
          <a:solidFill>
            <a:srgbClr val="B28D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E96CE131-CB89-4152-8BDD-2D5148B5EF65}"/>
              </a:ext>
            </a:extLst>
          </p:cNvPr>
          <p:cNvSpPr>
            <a:spLocks noGrp="1"/>
          </p:cNvSpPr>
          <p:nvPr>
            <p:ph type="title"/>
          </p:nvPr>
        </p:nvSpPr>
        <p:spPr>
          <a:solidFill>
            <a:schemeClr val="bg1"/>
          </a:solidFill>
          <a:ln w="57150">
            <a:solidFill>
              <a:srgbClr val="C00000"/>
            </a:solidFill>
          </a:ln>
        </p:spPr>
        <p:txBody>
          <a:bodyPr>
            <a:normAutofit/>
          </a:bodyPr>
          <a:lstStyle/>
          <a:p>
            <a:pPr algn="ctr"/>
            <a:r>
              <a:rPr lang="en-US" sz="4800" dirty="0">
                <a:latin typeface="Arial Black" panose="020B0A04020102020204" pitchFamily="34" charset="0"/>
              </a:rPr>
              <a:t>1930’s The Novel Begins</a:t>
            </a:r>
          </a:p>
        </p:txBody>
      </p:sp>
      <p:sp>
        <p:nvSpPr>
          <p:cNvPr id="7" name="Content Placeholder 6">
            <a:extLst>
              <a:ext uri="{FF2B5EF4-FFF2-40B4-BE49-F238E27FC236}">
                <a16:creationId xmlns:a16="http://schemas.microsoft.com/office/drawing/2014/main" id="{C3B4766A-5DE5-460C-A463-FC30C5E72663}"/>
              </a:ext>
            </a:extLst>
          </p:cNvPr>
          <p:cNvSpPr>
            <a:spLocks noGrp="1"/>
          </p:cNvSpPr>
          <p:nvPr>
            <p:ph idx="1"/>
          </p:nvPr>
        </p:nvSpPr>
        <p:spPr>
          <a:xfrm>
            <a:off x="838200" y="1690688"/>
            <a:ext cx="10515600" cy="4486275"/>
          </a:xfrm>
          <a:ln w="57150">
            <a:solidFill>
              <a:srgbClr val="C00000"/>
            </a:solidFill>
          </a:ln>
        </p:spPr>
        <p:txBody>
          <a:bodyPr>
            <a:normAutofit fontScale="92500" lnSpcReduction="20000"/>
          </a:bodyPr>
          <a:lstStyle/>
          <a:p>
            <a:r>
              <a:rPr lang="en-US" dirty="0"/>
              <a:t>African Americans and rural whites had been working in a tenancy system – increased from 36 to 55 percent in the South.</a:t>
            </a:r>
          </a:p>
          <a:p>
            <a:r>
              <a:rPr lang="en-US" dirty="0"/>
              <a:t>Since Civil War, families steeped into poverty.</a:t>
            </a:r>
          </a:p>
          <a:p>
            <a:r>
              <a:rPr lang="en-US" dirty="0"/>
              <a:t>The main character – Willie Stark runs governor and promises to change this system .</a:t>
            </a:r>
          </a:p>
          <a:p>
            <a:r>
              <a:rPr lang="en-US" dirty="0"/>
              <a:t>Discrimination widespread against blacks in the South.  An example in the novel is the commissioner and sheriff of Mason City who don’t hire a construction company because the company uses African American workers.</a:t>
            </a:r>
          </a:p>
          <a:p>
            <a:r>
              <a:rPr lang="en-US" dirty="0"/>
              <a:t>Discrimination was supported legally by the “Jim Crow” laws passed from 1877 to 1950’s. The laws enforced segregation and discrimination against blacks by limiting voting rights and forced them to use different facilities than whites. </a:t>
            </a:r>
          </a:p>
        </p:txBody>
      </p:sp>
    </p:spTree>
    <p:extLst>
      <p:ext uri="{BB962C8B-B14F-4D97-AF65-F5344CB8AC3E}">
        <p14:creationId xmlns:p14="http://schemas.microsoft.com/office/powerpoint/2010/main" val="2118223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1DD355-1188-4FC2-B1E7-AED348D52A42}"/>
              </a:ext>
            </a:extLst>
          </p:cNvPr>
          <p:cNvSpPr/>
          <p:nvPr/>
        </p:nvSpPr>
        <p:spPr>
          <a:xfrm>
            <a:off x="0" y="0"/>
            <a:ext cx="12192000" cy="6858000"/>
          </a:xfrm>
          <a:prstGeom prst="rect">
            <a:avLst/>
          </a:prstGeom>
          <a:solidFill>
            <a:srgbClr val="B28D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16F6701C-A8E0-44D2-926C-65C0E52DDC47}"/>
              </a:ext>
            </a:extLst>
          </p:cNvPr>
          <p:cNvSpPr>
            <a:spLocks noGrp="1"/>
          </p:cNvSpPr>
          <p:nvPr>
            <p:ph type="title"/>
          </p:nvPr>
        </p:nvSpPr>
        <p:spPr>
          <a:xfrm>
            <a:off x="838200" y="230901"/>
            <a:ext cx="10515600" cy="918391"/>
          </a:xfrm>
          <a:solidFill>
            <a:schemeClr val="bg1"/>
          </a:solidFill>
          <a:ln w="38100">
            <a:solidFill>
              <a:srgbClr val="C00000"/>
            </a:solidFill>
          </a:ln>
        </p:spPr>
        <p:txBody>
          <a:bodyPr/>
          <a:lstStyle/>
          <a:p>
            <a:pPr algn="ctr"/>
            <a:r>
              <a:rPr lang="en-US" dirty="0">
                <a:latin typeface="Berlin Sans FB Demi" panose="020E0802020502020306" pitchFamily="34" charset="0"/>
              </a:rPr>
              <a:t>The Ruling Class in the South</a:t>
            </a:r>
          </a:p>
        </p:txBody>
      </p:sp>
      <p:sp>
        <p:nvSpPr>
          <p:cNvPr id="4" name="Content Placeholder 3">
            <a:extLst>
              <a:ext uri="{FF2B5EF4-FFF2-40B4-BE49-F238E27FC236}">
                <a16:creationId xmlns:a16="http://schemas.microsoft.com/office/drawing/2014/main" id="{B6AAFB5A-491F-4784-A42F-E21C10E75C3D}"/>
              </a:ext>
            </a:extLst>
          </p:cNvPr>
          <p:cNvSpPr>
            <a:spLocks noGrp="1"/>
          </p:cNvSpPr>
          <p:nvPr>
            <p:ph idx="1"/>
          </p:nvPr>
        </p:nvSpPr>
        <p:spPr>
          <a:xfrm>
            <a:off x="838200" y="1434517"/>
            <a:ext cx="10515600" cy="4742446"/>
          </a:xfrm>
          <a:solidFill>
            <a:schemeClr val="bg1"/>
          </a:solidFill>
          <a:ln w="57150">
            <a:solidFill>
              <a:srgbClr val="C00000"/>
            </a:solidFill>
          </a:ln>
        </p:spPr>
        <p:txBody>
          <a:bodyPr>
            <a:normAutofit fontScale="92500" lnSpcReduction="20000"/>
          </a:bodyPr>
          <a:lstStyle/>
          <a:p>
            <a:r>
              <a:rPr lang="en-US" dirty="0"/>
              <a:t>During Reconstruction in the South, wealth landowners and their associates, emerged as the ruling class.  (EX:  Judge Irwin, Gov. Stanton)</a:t>
            </a:r>
          </a:p>
          <a:p>
            <a:r>
              <a:rPr lang="en-US" dirty="0"/>
              <a:t>Elite class of men gained power by forming close knit groups that exerted political influence over the southern state for decades. </a:t>
            </a:r>
          </a:p>
          <a:p>
            <a:r>
              <a:rPr lang="en-US" dirty="0"/>
              <a:t>While the setting is not named, it can reasonably be presumed  to be Louisiana since the character of Stark is based on longtime Louisiana governor Huey Long.</a:t>
            </a:r>
          </a:p>
          <a:p>
            <a:r>
              <a:rPr lang="en-US" dirty="0"/>
              <a:t>Bourbon Democrats reduced the investment infrastructure such as roads and railroads and social services such as education.  In addition they lowered taxes on property owners. Even though the Bourbon Democrats had fallen from power in the early 1900’s, the elitists  continued to exert influence in the 1920’s.  </a:t>
            </a:r>
          </a:p>
          <a:p>
            <a:r>
              <a:rPr lang="en-US" dirty="0"/>
              <a:t>The plot of All of the King’s Men revolves around the need for reformation in a state government as a result of poor leadership. </a:t>
            </a:r>
          </a:p>
        </p:txBody>
      </p:sp>
    </p:spTree>
    <p:extLst>
      <p:ext uri="{BB962C8B-B14F-4D97-AF65-F5344CB8AC3E}">
        <p14:creationId xmlns:p14="http://schemas.microsoft.com/office/powerpoint/2010/main" val="1306393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F2F69F2-1EAC-45BE-8701-9173E540536D}"/>
              </a:ext>
            </a:extLst>
          </p:cNvPr>
          <p:cNvSpPr/>
          <p:nvPr/>
        </p:nvSpPr>
        <p:spPr>
          <a:xfrm>
            <a:off x="0" y="0"/>
            <a:ext cx="12192000" cy="6858000"/>
          </a:xfrm>
          <a:prstGeom prst="rect">
            <a:avLst/>
          </a:prstGeom>
          <a:solidFill>
            <a:srgbClr val="B28D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7A6462B4-0013-4E73-BA6A-33D49AF6C1A4}"/>
              </a:ext>
            </a:extLst>
          </p:cNvPr>
          <p:cNvSpPr>
            <a:spLocks noGrp="1"/>
          </p:cNvSpPr>
          <p:nvPr>
            <p:ph type="title"/>
          </p:nvPr>
        </p:nvSpPr>
        <p:spPr>
          <a:solidFill>
            <a:schemeClr val="bg1"/>
          </a:solidFill>
          <a:ln>
            <a:solidFill>
              <a:srgbClr val="C00000"/>
            </a:solidFill>
          </a:ln>
        </p:spPr>
        <p:txBody>
          <a:bodyPr>
            <a:normAutofit/>
          </a:bodyPr>
          <a:lstStyle/>
          <a:p>
            <a:pPr algn="ctr"/>
            <a:r>
              <a:rPr lang="en-US" sz="6000" b="1" dirty="0">
                <a:latin typeface="Berlin Sans FB Demi" panose="020E0802020502020306" pitchFamily="34" charset="0"/>
              </a:rPr>
              <a:t>Huey Long vs Willie Stark </a:t>
            </a:r>
          </a:p>
        </p:txBody>
      </p:sp>
      <p:sp>
        <p:nvSpPr>
          <p:cNvPr id="7" name="Text Placeholder 6">
            <a:extLst>
              <a:ext uri="{FF2B5EF4-FFF2-40B4-BE49-F238E27FC236}">
                <a16:creationId xmlns:a16="http://schemas.microsoft.com/office/drawing/2014/main" id="{D0F2529A-2D42-44C2-BC93-7E697847E441}"/>
              </a:ext>
            </a:extLst>
          </p:cNvPr>
          <p:cNvSpPr>
            <a:spLocks noGrp="1"/>
          </p:cNvSpPr>
          <p:nvPr>
            <p:ph type="body" idx="1"/>
          </p:nvPr>
        </p:nvSpPr>
        <p:spPr>
          <a:ln w="38100">
            <a:solidFill>
              <a:srgbClr val="C00000"/>
            </a:solidFill>
          </a:ln>
        </p:spPr>
        <p:txBody>
          <a:bodyPr>
            <a:normAutofit/>
          </a:bodyPr>
          <a:lstStyle/>
          <a:p>
            <a:r>
              <a:rPr lang="en-US" sz="4400" dirty="0">
                <a:solidFill>
                  <a:srgbClr val="C00000"/>
                </a:solidFill>
              </a:rPr>
              <a:t>HUEY LONG</a:t>
            </a:r>
          </a:p>
        </p:txBody>
      </p:sp>
      <p:sp>
        <p:nvSpPr>
          <p:cNvPr id="8" name="Content Placeholder 7">
            <a:extLst>
              <a:ext uri="{FF2B5EF4-FFF2-40B4-BE49-F238E27FC236}">
                <a16:creationId xmlns:a16="http://schemas.microsoft.com/office/drawing/2014/main" id="{9894D9BB-180A-470F-9091-682A7DFF05DE}"/>
              </a:ext>
            </a:extLst>
          </p:cNvPr>
          <p:cNvSpPr>
            <a:spLocks noGrp="1"/>
          </p:cNvSpPr>
          <p:nvPr>
            <p:ph sz="half" idx="2"/>
          </p:nvPr>
        </p:nvSpPr>
        <p:spPr>
          <a:solidFill>
            <a:schemeClr val="bg1"/>
          </a:solidFill>
          <a:ln w="57150">
            <a:solidFill>
              <a:srgbClr val="C00000"/>
            </a:solidFill>
          </a:ln>
        </p:spPr>
        <p:txBody>
          <a:bodyPr/>
          <a:lstStyle/>
          <a:p>
            <a:pPr marL="0" indent="0">
              <a:buNone/>
            </a:pPr>
            <a:r>
              <a:rPr lang="en-US" dirty="0"/>
              <a:t>Charismatic governor of Louisiana 1926-1932. </a:t>
            </a:r>
          </a:p>
          <a:p>
            <a:pPr marL="0" indent="0">
              <a:buNone/>
            </a:pPr>
            <a:r>
              <a:rPr lang="en-US" dirty="0"/>
              <a:t>Served in U.S Senate until 1935 when he was assassinated. </a:t>
            </a:r>
          </a:p>
        </p:txBody>
      </p:sp>
      <p:sp>
        <p:nvSpPr>
          <p:cNvPr id="9" name="Text Placeholder 8">
            <a:extLst>
              <a:ext uri="{FF2B5EF4-FFF2-40B4-BE49-F238E27FC236}">
                <a16:creationId xmlns:a16="http://schemas.microsoft.com/office/drawing/2014/main" id="{03005022-B2F0-4C99-A44A-91BA673CCA4A}"/>
              </a:ext>
            </a:extLst>
          </p:cNvPr>
          <p:cNvSpPr>
            <a:spLocks noGrp="1"/>
          </p:cNvSpPr>
          <p:nvPr>
            <p:ph type="body" sz="quarter" idx="3"/>
          </p:nvPr>
        </p:nvSpPr>
        <p:spPr>
          <a:ln w="38100">
            <a:solidFill>
              <a:srgbClr val="C00000"/>
            </a:solidFill>
          </a:ln>
        </p:spPr>
        <p:txBody>
          <a:bodyPr>
            <a:normAutofit/>
          </a:bodyPr>
          <a:lstStyle/>
          <a:p>
            <a:r>
              <a:rPr lang="en-US" sz="4800" dirty="0">
                <a:solidFill>
                  <a:srgbClr val="C00000"/>
                </a:solidFill>
              </a:rPr>
              <a:t>WILLIE STARK</a:t>
            </a:r>
          </a:p>
        </p:txBody>
      </p:sp>
      <p:sp>
        <p:nvSpPr>
          <p:cNvPr id="10" name="Content Placeholder 9">
            <a:extLst>
              <a:ext uri="{FF2B5EF4-FFF2-40B4-BE49-F238E27FC236}">
                <a16:creationId xmlns:a16="http://schemas.microsoft.com/office/drawing/2014/main" id="{D3E7A459-968B-40D2-9DD1-6FA9A3F96215}"/>
              </a:ext>
            </a:extLst>
          </p:cNvPr>
          <p:cNvSpPr>
            <a:spLocks noGrp="1"/>
          </p:cNvSpPr>
          <p:nvPr>
            <p:ph sz="quarter" idx="4"/>
          </p:nvPr>
        </p:nvSpPr>
        <p:spPr>
          <a:xfrm>
            <a:off x="6172200" y="2505075"/>
            <a:ext cx="5183188" cy="2410874"/>
          </a:xfrm>
          <a:solidFill>
            <a:schemeClr val="bg1"/>
          </a:solidFill>
          <a:ln w="57150">
            <a:solidFill>
              <a:srgbClr val="C00000"/>
            </a:solidFill>
          </a:ln>
        </p:spPr>
        <p:txBody>
          <a:bodyPr/>
          <a:lstStyle/>
          <a:p>
            <a:pPr marL="514350" indent="-514350">
              <a:buFont typeface="+mj-lt"/>
              <a:buAutoNum type="arabicPeriod"/>
            </a:pPr>
            <a:r>
              <a:rPr lang="en-US" dirty="0"/>
              <a:t>Was Willie a replica of Long?</a:t>
            </a:r>
          </a:p>
          <a:p>
            <a:pPr marL="514350" indent="-514350">
              <a:buFont typeface="+mj-lt"/>
              <a:buAutoNum type="arabicPeriod"/>
            </a:pPr>
            <a:r>
              <a:rPr lang="en-US" dirty="0"/>
              <a:t>Is Willie based of Long with few changes? </a:t>
            </a:r>
          </a:p>
          <a:p>
            <a:pPr marL="514350" indent="-514350">
              <a:buFont typeface="+mj-lt"/>
              <a:buAutoNum type="arabicPeriod"/>
            </a:pPr>
            <a:r>
              <a:rPr lang="en-US" dirty="0"/>
              <a:t>Find similarities and differences</a:t>
            </a:r>
          </a:p>
          <a:p>
            <a:pPr marL="0" indent="0">
              <a:buNone/>
            </a:pPr>
            <a:endParaRPr lang="en-US" dirty="0"/>
          </a:p>
        </p:txBody>
      </p:sp>
      <p:sp>
        <p:nvSpPr>
          <p:cNvPr id="12" name="TextBox 11">
            <a:extLst>
              <a:ext uri="{FF2B5EF4-FFF2-40B4-BE49-F238E27FC236}">
                <a16:creationId xmlns:a16="http://schemas.microsoft.com/office/drawing/2014/main" id="{CD1E8ED8-87F7-4380-87DA-5773A55B971F}"/>
              </a:ext>
            </a:extLst>
          </p:cNvPr>
          <p:cNvSpPr txBox="1"/>
          <p:nvPr/>
        </p:nvSpPr>
        <p:spPr>
          <a:xfrm>
            <a:off x="6172201" y="4915949"/>
            <a:ext cx="5253606" cy="1200329"/>
          </a:xfrm>
          <a:prstGeom prst="rect">
            <a:avLst/>
          </a:prstGeom>
          <a:solidFill>
            <a:srgbClr val="C00000"/>
          </a:solidFill>
        </p:spPr>
        <p:txBody>
          <a:bodyPr wrap="square" rtlCol="0">
            <a:spAutoFit/>
          </a:bodyPr>
          <a:lstStyle/>
          <a:p>
            <a:r>
              <a:rPr lang="en-US" dirty="0">
                <a:solidFill>
                  <a:schemeClr val="bg1"/>
                </a:solidFill>
              </a:rPr>
              <a:t>Serves two terms as governor. </a:t>
            </a:r>
          </a:p>
          <a:p>
            <a:r>
              <a:rPr lang="en-US" dirty="0">
                <a:solidFill>
                  <a:schemeClr val="bg1"/>
                </a:solidFill>
              </a:rPr>
              <a:t>Does not have a politically active wife.</a:t>
            </a:r>
          </a:p>
          <a:p>
            <a:r>
              <a:rPr lang="en-US" dirty="0">
                <a:solidFill>
                  <a:schemeClr val="bg1"/>
                </a:solidFill>
              </a:rPr>
              <a:t>Dies because he is having an affair. </a:t>
            </a:r>
          </a:p>
          <a:p>
            <a:r>
              <a:rPr lang="en-US" dirty="0">
                <a:solidFill>
                  <a:schemeClr val="bg1"/>
                </a:solidFill>
              </a:rPr>
              <a:t>Dies before being elected to the Senate. </a:t>
            </a:r>
          </a:p>
        </p:txBody>
      </p:sp>
      <p:pic>
        <p:nvPicPr>
          <p:cNvPr id="14" name="Picture 13">
            <a:extLst>
              <a:ext uri="{FF2B5EF4-FFF2-40B4-BE49-F238E27FC236}">
                <a16:creationId xmlns:a16="http://schemas.microsoft.com/office/drawing/2014/main" id="{7ECAD728-ECDC-4A69-AC2E-C73304EA2A2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816888" y="4320330"/>
            <a:ext cx="1131091" cy="170155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00286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894D19-FE5E-4B9A-9CC6-098A85DFF7DF}"/>
              </a:ext>
            </a:extLst>
          </p:cNvPr>
          <p:cNvSpPr/>
          <p:nvPr/>
        </p:nvSpPr>
        <p:spPr>
          <a:xfrm>
            <a:off x="0" y="0"/>
            <a:ext cx="12192000" cy="6858000"/>
          </a:xfrm>
          <a:prstGeom prst="rect">
            <a:avLst/>
          </a:prstGeom>
          <a:solidFill>
            <a:srgbClr val="B28D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7">
            <a:extLst>
              <a:ext uri="{FF2B5EF4-FFF2-40B4-BE49-F238E27FC236}">
                <a16:creationId xmlns:a16="http://schemas.microsoft.com/office/drawing/2014/main" id="{8A1AE8C6-25DC-4210-8C53-90F6A59C2A74}"/>
              </a:ext>
            </a:extLst>
          </p:cNvPr>
          <p:cNvSpPr>
            <a:spLocks noGrp="1"/>
          </p:cNvSpPr>
          <p:nvPr>
            <p:ph type="title"/>
          </p:nvPr>
        </p:nvSpPr>
        <p:spPr>
          <a:ln>
            <a:solidFill>
              <a:srgbClr val="C00000"/>
            </a:solidFill>
          </a:ln>
        </p:spPr>
        <p:txBody>
          <a:bodyPr>
            <a:normAutofit/>
          </a:bodyPr>
          <a:lstStyle/>
          <a:p>
            <a:r>
              <a:rPr lang="en-US" sz="6600" dirty="0">
                <a:solidFill>
                  <a:srgbClr val="C00000"/>
                </a:solidFill>
                <a:latin typeface="Berlin Sans FB Demi" panose="020E0802020502020306" pitchFamily="34" charset="0"/>
              </a:rPr>
              <a:t>Perspective and Narrator</a:t>
            </a:r>
          </a:p>
        </p:txBody>
      </p:sp>
      <p:sp>
        <p:nvSpPr>
          <p:cNvPr id="9" name="Text Placeholder 8">
            <a:extLst>
              <a:ext uri="{FF2B5EF4-FFF2-40B4-BE49-F238E27FC236}">
                <a16:creationId xmlns:a16="http://schemas.microsoft.com/office/drawing/2014/main" id="{B8381255-8B7F-42F2-AFCB-626DC4CFDADC}"/>
              </a:ext>
            </a:extLst>
          </p:cNvPr>
          <p:cNvSpPr>
            <a:spLocks noGrp="1"/>
          </p:cNvSpPr>
          <p:nvPr>
            <p:ph type="body" idx="1"/>
          </p:nvPr>
        </p:nvSpPr>
        <p:spPr>
          <a:xfrm>
            <a:off x="839789" y="2055813"/>
            <a:ext cx="5180012" cy="449262"/>
          </a:xfrm>
          <a:solidFill>
            <a:schemeClr val="bg1"/>
          </a:solidFill>
          <a:ln>
            <a:solidFill>
              <a:srgbClr val="C00000"/>
            </a:solidFill>
          </a:ln>
        </p:spPr>
        <p:txBody>
          <a:bodyPr>
            <a:normAutofit fontScale="85000" lnSpcReduction="20000"/>
          </a:bodyPr>
          <a:lstStyle/>
          <a:p>
            <a:r>
              <a:rPr lang="en-US" sz="3600" dirty="0"/>
              <a:t>Perspective</a:t>
            </a:r>
          </a:p>
        </p:txBody>
      </p:sp>
      <p:sp>
        <p:nvSpPr>
          <p:cNvPr id="10" name="Content Placeholder 9">
            <a:extLst>
              <a:ext uri="{FF2B5EF4-FFF2-40B4-BE49-F238E27FC236}">
                <a16:creationId xmlns:a16="http://schemas.microsoft.com/office/drawing/2014/main" id="{C52DFCC0-8249-4DC6-B79C-AB20E76646E5}"/>
              </a:ext>
            </a:extLst>
          </p:cNvPr>
          <p:cNvSpPr>
            <a:spLocks noGrp="1"/>
          </p:cNvSpPr>
          <p:nvPr>
            <p:ph sz="half" idx="2"/>
          </p:nvPr>
        </p:nvSpPr>
        <p:spPr>
          <a:solidFill>
            <a:schemeClr val="bg1"/>
          </a:solidFill>
          <a:ln w="57150">
            <a:solidFill>
              <a:srgbClr val="C00000"/>
            </a:solidFill>
          </a:ln>
        </p:spPr>
        <p:txBody>
          <a:bodyPr>
            <a:normAutofit fontScale="92500" lnSpcReduction="20000"/>
          </a:bodyPr>
          <a:lstStyle/>
          <a:p>
            <a:r>
              <a:rPr lang="en-US" dirty="0"/>
              <a:t>Jack narrates his own story as well as the stories of Willie Stark, Cass </a:t>
            </a:r>
            <a:r>
              <a:rPr lang="en-US" dirty="0" err="1"/>
              <a:t>Mastern</a:t>
            </a:r>
            <a:r>
              <a:rPr lang="en-US" dirty="0"/>
              <a:t>, Judge Irwin, amongst others.  Because all characters and events are filtered through Jack’s perspective, his emotional closeness to these stories brings his reliability into question.  </a:t>
            </a:r>
          </a:p>
          <a:p>
            <a:r>
              <a:rPr lang="en-US" dirty="0"/>
              <a:t>Finally, because Jack quotes from Cass </a:t>
            </a:r>
            <a:r>
              <a:rPr lang="en-US" dirty="0" err="1"/>
              <a:t>Mastern’s</a:t>
            </a:r>
            <a:r>
              <a:rPr lang="en-US" dirty="0"/>
              <a:t> journal, Cass functions as a first-person narrator in these segments. </a:t>
            </a:r>
          </a:p>
        </p:txBody>
      </p:sp>
      <p:sp>
        <p:nvSpPr>
          <p:cNvPr id="11" name="Text Placeholder 10">
            <a:extLst>
              <a:ext uri="{FF2B5EF4-FFF2-40B4-BE49-F238E27FC236}">
                <a16:creationId xmlns:a16="http://schemas.microsoft.com/office/drawing/2014/main" id="{8763A3D6-6949-4D81-A7C8-29E9903C3B4A}"/>
              </a:ext>
            </a:extLst>
          </p:cNvPr>
          <p:cNvSpPr>
            <a:spLocks noGrp="1"/>
          </p:cNvSpPr>
          <p:nvPr>
            <p:ph type="body" sz="quarter" idx="3"/>
          </p:nvPr>
        </p:nvSpPr>
        <p:spPr>
          <a:xfrm>
            <a:off x="6194426" y="2055813"/>
            <a:ext cx="5160961" cy="449262"/>
          </a:xfrm>
          <a:solidFill>
            <a:schemeClr val="bg1"/>
          </a:solidFill>
          <a:ln>
            <a:solidFill>
              <a:srgbClr val="C00000"/>
            </a:solidFill>
          </a:ln>
        </p:spPr>
        <p:txBody>
          <a:bodyPr>
            <a:noAutofit/>
          </a:bodyPr>
          <a:lstStyle/>
          <a:p>
            <a:r>
              <a:rPr lang="en-US" sz="3200" dirty="0"/>
              <a:t>Narrator and Point of View</a:t>
            </a:r>
          </a:p>
        </p:txBody>
      </p:sp>
      <p:sp>
        <p:nvSpPr>
          <p:cNvPr id="12" name="Content Placeholder 11">
            <a:extLst>
              <a:ext uri="{FF2B5EF4-FFF2-40B4-BE49-F238E27FC236}">
                <a16:creationId xmlns:a16="http://schemas.microsoft.com/office/drawing/2014/main" id="{332A34D0-3B63-429D-A236-D80BE5DB2443}"/>
              </a:ext>
            </a:extLst>
          </p:cNvPr>
          <p:cNvSpPr>
            <a:spLocks noGrp="1"/>
          </p:cNvSpPr>
          <p:nvPr>
            <p:ph sz="quarter" idx="4"/>
          </p:nvPr>
        </p:nvSpPr>
        <p:spPr>
          <a:solidFill>
            <a:schemeClr val="bg1"/>
          </a:solidFill>
          <a:ln w="57150">
            <a:solidFill>
              <a:srgbClr val="C00000"/>
            </a:solidFill>
          </a:ln>
        </p:spPr>
        <p:txBody>
          <a:bodyPr>
            <a:normAutofit fontScale="92500" lnSpcReduction="20000"/>
          </a:bodyPr>
          <a:lstStyle/>
          <a:p>
            <a:r>
              <a:rPr lang="en-US" dirty="0"/>
              <a:t>Jack Burden –narrator</a:t>
            </a:r>
          </a:p>
          <a:p>
            <a:r>
              <a:rPr lang="en-US" dirty="0"/>
              <a:t>First person</a:t>
            </a:r>
          </a:p>
        </p:txBody>
      </p:sp>
      <p:pic>
        <p:nvPicPr>
          <p:cNvPr id="14" name="Picture 13">
            <a:extLst>
              <a:ext uri="{FF2B5EF4-FFF2-40B4-BE49-F238E27FC236}">
                <a16:creationId xmlns:a16="http://schemas.microsoft.com/office/drawing/2014/main" id="{C375AFD0-885F-4E29-A17C-404BE8410D56}"/>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579968" y="2931770"/>
            <a:ext cx="2862218" cy="3821367"/>
          </a:xfrm>
          <a:prstGeom prst="rect">
            <a:avLst/>
          </a:prstGeom>
          <a:ln w="88900" cap="sq" cmpd="thickThin">
            <a:solidFill>
              <a:srgbClr val="C00000"/>
            </a:solidFill>
            <a:prstDash val="solid"/>
            <a:miter lim="800000"/>
          </a:ln>
          <a:effectLst>
            <a:innerShdw blurRad="76200">
              <a:srgbClr val="000000"/>
            </a:innerShdw>
          </a:effectLst>
        </p:spPr>
      </p:pic>
    </p:spTree>
    <p:extLst>
      <p:ext uri="{BB962C8B-B14F-4D97-AF65-F5344CB8AC3E}">
        <p14:creationId xmlns:p14="http://schemas.microsoft.com/office/powerpoint/2010/main" val="1373358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894D19-FE5E-4B9A-9CC6-098A85DFF7DF}"/>
              </a:ext>
            </a:extLst>
          </p:cNvPr>
          <p:cNvSpPr/>
          <p:nvPr/>
        </p:nvSpPr>
        <p:spPr>
          <a:xfrm>
            <a:off x="0" y="0"/>
            <a:ext cx="12192000" cy="6858000"/>
          </a:xfrm>
          <a:prstGeom prst="rect">
            <a:avLst/>
          </a:prstGeom>
          <a:solidFill>
            <a:srgbClr val="B28D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3357FED2-6D4F-44FE-BC45-B72FA485A361}"/>
              </a:ext>
            </a:extLst>
          </p:cNvPr>
          <p:cNvSpPr>
            <a:spLocks noGrp="1"/>
          </p:cNvSpPr>
          <p:nvPr>
            <p:ph type="title"/>
          </p:nvPr>
        </p:nvSpPr>
        <p:spPr>
          <a:solidFill>
            <a:schemeClr val="bg1"/>
          </a:solidFill>
          <a:ln w="57150">
            <a:solidFill>
              <a:srgbClr val="C00000"/>
            </a:solidFill>
          </a:ln>
        </p:spPr>
        <p:txBody>
          <a:bodyPr>
            <a:normAutofit fontScale="90000"/>
          </a:bodyPr>
          <a:lstStyle/>
          <a:p>
            <a:r>
              <a:rPr lang="en-US" sz="5300" b="1" dirty="0"/>
              <a:t>THE TITLE </a:t>
            </a:r>
            <a:r>
              <a:rPr lang="en-US" dirty="0">
                <a:solidFill>
                  <a:srgbClr val="C00000"/>
                </a:solidFill>
                <a:latin typeface="Berlin Sans FB Demi" panose="020E0802020502020306" pitchFamily="34" charset="0"/>
              </a:rPr>
              <a:t>“ ALL THE KING”S MEN couldn’t put HUMPTY together AGAIN</a:t>
            </a:r>
            <a:r>
              <a:rPr lang="en-US" dirty="0">
                <a:latin typeface="Berlin Sans FB Demi" panose="020E0802020502020306" pitchFamily="34" charset="0"/>
              </a:rPr>
              <a:t>.”</a:t>
            </a:r>
          </a:p>
        </p:txBody>
      </p:sp>
      <p:sp>
        <p:nvSpPr>
          <p:cNvPr id="4" name="Content Placeholder 3">
            <a:extLst>
              <a:ext uri="{FF2B5EF4-FFF2-40B4-BE49-F238E27FC236}">
                <a16:creationId xmlns:a16="http://schemas.microsoft.com/office/drawing/2014/main" id="{B46C9297-0867-4C16-8FB8-A47402CF4265}"/>
              </a:ext>
            </a:extLst>
          </p:cNvPr>
          <p:cNvSpPr>
            <a:spLocks noGrp="1"/>
          </p:cNvSpPr>
          <p:nvPr>
            <p:ph idx="1"/>
          </p:nvPr>
        </p:nvSpPr>
        <p:spPr>
          <a:solidFill>
            <a:schemeClr val="bg1"/>
          </a:solidFill>
          <a:ln w="38100">
            <a:solidFill>
              <a:srgbClr val="C00000"/>
            </a:solidFill>
          </a:ln>
        </p:spPr>
        <p:txBody>
          <a:bodyPr/>
          <a:lstStyle/>
          <a:p>
            <a:r>
              <a:rPr lang="en-US" dirty="0">
                <a:latin typeface="Bahnschrift Light SemiCondensed" panose="020B0502040204020203" pitchFamily="34" charset="0"/>
              </a:rPr>
              <a:t>The title comes from the nursey rhyme “Humpty Dumpty”</a:t>
            </a:r>
          </a:p>
          <a:p>
            <a:r>
              <a:rPr lang="en-US" dirty="0">
                <a:latin typeface="Bahnschrift Light SemiCondensed" panose="020B0502040204020203" pitchFamily="34" charset="0"/>
              </a:rPr>
              <a:t>State Governor Willie’s Stark rises to political power or SITS on a wall.</a:t>
            </a:r>
          </a:p>
          <a:p>
            <a:pPr>
              <a:spcBef>
                <a:spcPts val="0"/>
              </a:spcBef>
            </a:pPr>
            <a:r>
              <a:rPr lang="en-US" dirty="0">
                <a:latin typeface="Bahnschrift Light SemiCondensed" panose="020B0502040204020203" pitchFamily="34" charset="0"/>
              </a:rPr>
              <a:t>After spending several years as a dominant governor of a </a:t>
            </a:r>
          </a:p>
          <a:p>
            <a:pPr marL="0" indent="0">
              <a:spcBef>
                <a:spcPts val="0"/>
              </a:spcBef>
              <a:buNone/>
            </a:pPr>
            <a:r>
              <a:rPr lang="en-US" dirty="0">
                <a:latin typeface="Bahnschrift Light SemiCondensed" panose="020B0502040204020203" pitchFamily="34" charset="0"/>
              </a:rPr>
              <a:t>   southern state, Willie has a great fall in “power.”</a:t>
            </a:r>
          </a:p>
          <a:p>
            <a:r>
              <a:rPr lang="en-US" dirty="0">
                <a:latin typeface="Bahnschrift Light SemiCondensed" panose="020B0502040204020203" pitchFamily="34" charset="0"/>
              </a:rPr>
              <a:t>All of Willie’s political associates could not repair the damage. </a:t>
            </a:r>
          </a:p>
          <a:p>
            <a:pPr marL="0" indent="0">
              <a:buNone/>
            </a:pPr>
            <a:r>
              <a:rPr lang="en-US" sz="3200" b="1" dirty="0">
                <a:solidFill>
                  <a:srgbClr val="C00000"/>
                </a:solidFill>
                <a:latin typeface="Bahnschrift Light SemiCondensed" panose="020B0502040204020203" pitchFamily="34" charset="0"/>
              </a:rPr>
              <a:t>INTERPRETATION:</a:t>
            </a:r>
          </a:p>
          <a:p>
            <a:pPr marL="0" indent="0">
              <a:buNone/>
            </a:pPr>
            <a:r>
              <a:rPr lang="en-US" dirty="0">
                <a:latin typeface="Bahnschrift Light SemiCondensed" panose="020B0502040204020203" pitchFamily="34" charset="0"/>
              </a:rPr>
              <a:t>Is Willie the king or does the king refer to someone or some forces more powerful than Willie such as God? </a:t>
            </a:r>
          </a:p>
        </p:txBody>
      </p:sp>
      <p:pic>
        <p:nvPicPr>
          <p:cNvPr id="6" name="Picture 5">
            <a:extLst>
              <a:ext uri="{FF2B5EF4-FFF2-40B4-BE49-F238E27FC236}">
                <a16:creationId xmlns:a16="http://schemas.microsoft.com/office/drawing/2014/main" id="{EE4E4F47-3806-4042-8A83-FFADE84F625C}"/>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859991" y="2752923"/>
            <a:ext cx="1773496" cy="1944912"/>
          </a:xfrm>
          <a:prstGeom prst="rect">
            <a:avLst/>
          </a:prstGeom>
          <a:ln w="38100">
            <a:solidFill>
              <a:srgbClr val="C00000"/>
            </a:solidFill>
          </a:ln>
        </p:spPr>
      </p:pic>
      <p:pic>
        <p:nvPicPr>
          <p:cNvPr id="9" name="Picture 8">
            <a:extLst>
              <a:ext uri="{FF2B5EF4-FFF2-40B4-BE49-F238E27FC236}">
                <a16:creationId xmlns:a16="http://schemas.microsoft.com/office/drawing/2014/main" id="{E9771A32-4823-4740-8871-B66B619FA827}"/>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 y="5438298"/>
            <a:ext cx="1879134" cy="1419702"/>
          </a:xfrm>
          <a:prstGeom prst="rect">
            <a:avLst/>
          </a:prstGeom>
        </p:spPr>
      </p:pic>
    </p:spTree>
    <p:extLst>
      <p:ext uri="{BB962C8B-B14F-4D97-AF65-F5344CB8AC3E}">
        <p14:creationId xmlns:p14="http://schemas.microsoft.com/office/powerpoint/2010/main" val="2827308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703</Words>
  <Application>Microsoft Office PowerPoint</Application>
  <PresentationFormat>Widescreen</PresentationFormat>
  <Paragraphs>49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Black</vt:lpstr>
      <vt:lpstr>Bahnschrift Light SemiCondensed</vt:lpstr>
      <vt:lpstr>Berlin Sans FB Demi</vt:lpstr>
      <vt:lpstr>Calibri</vt:lpstr>
      <vt:lpstr>Calibri Light</vt:lpstr>
      <vt:lpstr>Office Theme</vt:lpstr>
      <vt:lpstr>PowerPoint Presentation</vt:lpstr>
      <vt:lpstr>PowerPoint Presentation</vt:lpstr>
      <vt:lpstr>1930’s The Novel Begins</vt:lpstr>
      <vt:lpstr>The Ruling Class in the South</vt:lpstr>
      <vt:lpstr>Huey Long vs Willie Stark </vt:lpstr>
      <vt:lpstr>Perspective and Narrator</vt:lpstr>
      <vt:lpstr>THE TITLE “ ALL THE KING”S MEN couldn’t put HUMPTY together AGAIN.”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LeBeouf</dc:creator>
  <cp:lastModifiedBy>Laura LeBeouf</cp:lastModifiedBy>
  <cp:revision>7</cp:revision>
  <dcterms:created xsi:type="dcterms:W3CDTF">2020-04-05T02:46:27Z</dcterms:created>
  <dcterms:modified xsi:type="dcterms:W3CDTF">2020-04-05T03:48:01Z</dcterms:modified>
</cp:coreProperties>
</file>