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53E3-2D04-4E71-9B11-2E1FFD1ECFA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FC91BF4-860C-4977-A1AF-27E63747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0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53E3-2D04-4E71-9B11-2E1FFD1ECFA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1BF4-860C-4977-A1AF-27E63747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6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53E3-2D04-4E71-9B11-2E1FFD1ECFA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1BF4-860C-4977-A1AF-27E63747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7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53E3-2D04-4E71-9B11-2E1FFD1ECFA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1BF4-860C-4977-A1AF-27E63747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3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97553E3-2D04-4E71-9B11-2E1FFD1ECFA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FC91BF4-860C-4977-A1AF-27E63747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7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53E3-2D04-4E71-9B11-2E1FFD1ECFA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1BF4-860C-4977-A1AF-27E63747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53E3-2D04-4E71-9B11-2E1FFD1ECFA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1BF4-860C-4977-A1AF-27E63747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4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53E3-2D04-4E71-9B11-2E1FFD1ECFA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1BF4-860C-4977-A1AF-27E63747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53E3-2D04-4E71-9B11-2E1FFD1ECFA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1BF4-860C-4977-A1AF-27E63747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53E3-2D04-4E71-9B11-2E1FFD1ECFA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1BF4-860C-4977-A1AF-27E63747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0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53E3-2D04-4E71-9B11-2E1FFD1ECFA5}" type="datetimeFigureOut">
              <a:rPr lang="en-US" smtClean="0"/>
              <a:t>4/5/2020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1BF4-860C-4977-A1AF-27E63747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97553E3-2D04-4E71-9B11-2E1FFD1ECFA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FC91BF4-860C-4977-A1AF-27E63747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+gcmeV83K02E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84FB-5DB3-4F69-93A0-29D3954F3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Great Sleep and rebirth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E9889-62D0-4C91-92FE-D3EC84BBF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Theme Components</a:t>
            </a:r>
          </a:p>
        </p:txBody>
      </p:sp>
    </p:spTree>
    <p:extLst>
      <p:ext uri="{BB962C8B-B14F-4D97-AF65-F5344CB8AC3E}">
        <p14:creationId xmlns:p14="http://schemas.microsoft.com/office/powerpoint/2010/main" val="295772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3546-D231-4054-8695-C335EF88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Great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38CCF-AA74-4ED5-AA53-656BE35A080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period of prolonged sleeping and idleness in Jack’s life.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slips into these periods of inactivity/depression to try to escape his problems and to escape responsibility of past actions.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shows Jack’s general lack of ambition and sense of purpose in life. </a:t>
            </a:r>
          </a:p>
        </p:txBody>
      </p:sp>
    </p:spTree>
    <p:extLst>
      <p:ext uri="{BB962C8B-B14F-4D97-AF65-F5344CB8AC3E}">
        <p14:creationId xmlns:p14="http://schemas.microsoft.com/office/powerpoint/2010/main" val="264320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9B4D-1595-4B15-A8B7-0C84837ADE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Jack falls into three periods of “Great sleep”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F62BE-2F52-4D15-A0AE-0747DA8D0C14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400" dirty="0"/>
              <a:t>After he is unable to finish his graduate thesis on Cass </a:t>
            </a:r>
            <a:r>
              <a:rPr lang="en-US" sz="4400" dirty="0" err="1"/>
              <a:t>Mastern</a:t>
            </a:r>
            <a:endParaRPr lang="en-US" sz="4400" dirty="0"/>
          </a:p>
          <a:p>
            <a:pPr marL="457200" indent="-457200">
              <a:buFont typeface="+mj-lt"/>
              <a:buAutoNum type="arabicPeriod"/>
            </a:pPr>
            <a:r>
              <a:rPr lang="en-US" sz="4400" dirty="0"/>
              <a:t>After his marriage to Lois falls apart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/>
              <a:t>After he quits his job as a reporter </a:t>
            </a:r>
          </a:p>
        </p:txBody>
      </p:sp>
    </p:spTree>
    <p:extLst>
      <p:ext uri="{BB962C8B-B14F-4D97-AF65-F5344CB8AC3E}">
        <p14:creationId xmlns:p14="http://schemas.microsoft.com/office/powerpoint/2010/main" val="280440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2F98-0262-4EC9-A424-E1B0929E297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Rebirth – a progression that involves several steps.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864DF-5CBE-4901-BB85-4B2DCD62C73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 person is involved in a corrupt or irresponsible behavior.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This person has a shattering experience which confronts him with the consequences of his actions.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After realizing the harm done by the corruption and irresponsibility of others and themselves, they decide to change their ways.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 final step in the rebirth progression involves going out in the world and taking actions that reflect their new approach. </a:t>
            </a:r>
          </a:p>
        </p:txBody>
      </p:sp>
    </p:spTree>
    <p:extLst>
      <p:ext uri="{BB962C8B-B14F-4D97-AF65-F5344CB8AC3E}">
        <p14:creationId xmlns:p14="http://schemas.microsoft.com/office/powerpoint/2010/main" val="92791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E452B0-8FA7-45F3-846A-F746848F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400575"/>
            <a:ext cx="3200400" cy="1737360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Rebirth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012CC-53F5-4CCC-A9B5-4D3841947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A one-line description of it.</a:t>
            </a:r>
          </a:p>
          <a:p>
            <a:r>
              <a:rPr lang="en-US" dirty="0">
                <a:hlinkClick r:id="rId2"/>
              </a:rPr>
              <a:t>https://www.youtube.com/watch?v+gcmeV83K02E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Jon Boat Ladder (For Boarding, Swimming, or Even Dogs) - Jon Boat ...">
            <a:extLst>
              <a:ext uri="{FF2B5EF4-FFF2-40B4-BE49-F238E27FC236}">
                <a16:creationId xmlns:a16="http://schemas.microsoft.com/office/drawing/2014/main" id="{50D57C1C-AF0E-4105-8F31-C4EBFDA5199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r="9618"/>
          <a:stretch>
            <a:fillRect/>
          </a:stretch>
        </p:blipFill>
        <p:spPr bwMode="auto"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3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F3A90C-D955-4BDB-8B18-07BEB21A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350241"/>
            <a:ext cx="3200400" cy="1737360"/>
          </a:xfrm>
        </p:spPr>
        <p:txBody>
          <a:bodyPr/>
          <a:lstStyle/>
          <a:p>
            <a:r>
              <a:rPr lang="en-US" dirty="0"/>
              <a:t>Willie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11D58-2D07-49CF-8BA0-E60459CBC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339"/>
            <a:ext cx="6711696" cy="2925661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800" dirty="0">
                <a:solidFill>
                  <a:srgbClr val="C00000"/>
                </a:solidFill>
              </a:rPr>
              <a:t>JACK</a:t>
            </a:r>
          </a:p>
          <a:p>
            <a:pPr marL="457200" indent="-457200">
              <a:buAutoNum type="arabicPeriod"/>
            </a:pPr>
            <a:r>
              <a:rPr lang="en-US" dirty="0"/>
              <a:t>Jack refuses to take responsibility for his actions and as a result collects dirt on Willie.</a:t>
            </a:r>
          </a:p>
          <a:p>
            <a:pPr marL="457200" indent="-457200">
              <a:buAutoNum type="arabicPeriod"/>
            </a:pPr>
            <a:r>
              <a:rPr lang="en-US" dirty="0"/>
              <a:t>Jack has several sobering experiences.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By telling Anne about her father’s scandal, he has disillusioned her – which leads to her affair with Willie.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By using a scandal against Judge Irwin, he causes the judge to commit suicide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5ABA53-E77F-47E6-8736-9E26E189F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728131"/>
            <a:ext cx="3200400" cy="4118995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Example:  Willie’s early political career illustrates the theme of REBIRTH.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Willie believes after the school  building scandal that he can be the SAVIOR for the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Willie has a spiritual and political rebirth as a reaction to the </a:t>
            </a:r>
            <a:r>
              <a:rPr lang="en-US" dirty="0" err="1"/>
              <a:t>commisioner’s</a:t>
            </a:r>
            <a:r>
              <a:rPr lang="en-US" dirty="0"/>
              <a:t> corruption.  Inspired by righteous ideals, Willie honestly tries to win the nomination of the Democratic party. </a:t>
            </a:r>
          </a:p>
          <a:p>
            <a:r>
              <a:rPr lang="en-US" u="sng" dirty="0"/>
              <a:t>SECOND REBIRTH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Caused by corruption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willy realizes he is being manipulated to draw votes away from another candidate, he goes through a transformation process with Christian overtone.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ACD61-2FB7-476F-B44A-82DC1645AF48}"/>
              </a:ext>
            </a:extLst>
          </p:cNvPr>
          <p:cNvSpPr txBox="1"/>
          <p:nvPr/>
        </p:nvSpPr>
        <p:spPr>
          <a:xfrm>
            <a:off x="838200" y="3238410"/>
            <a:ext cx="6711696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Jack realizes not only the repercussions of his own actions but that of many other people. </a:t>
            </a:r>
          </a:p>
          <a:p>
            <a:pPr marL="342900" indent="-342900"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Jack reflects on how many people he knows have taken irresponsible actions, causing suffering.</a:t>
            </a:r>
          </a:p>
          <a:p>
            <a:pPr marL="342900" indent="-342900"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After realizing the harm done by </a:t>
            </a:r>
            <a:r>
              <a:rPr lang="en-US" dirty="0">
                <a:solidFill>
                  <a:srgbClr val="FFC000"/>
                </a:solidFill>
              </a:rPr>
              <a:t>CORRUPTION</a:t>
            </a:r>
            <a:r>
              <a:rPr lang="en-US" dirty="0">
                <a:solidFill>
                  <a:schemeClr val="bg1"/>
                </a:solidFill>
              </a:rPr>
              <a:t> or by </a:t>
            </a:r>
            <a:r>
              <a:rPr lang="en-US" dirty="0">
                <a:solidFill>
                  <a:srgbClr val="FFC000"/>
                </a:solidFill>
              </a:rPr>
              <a:t>IRRESPONSIBILITY</a:t>
            </a:r>
            <a:r>
              <a:rPr lang="en-US" dirty="0">
                <a:solidFill>
                  <a:schemeClr val="bg1"/>
                </a:solidFill>
              </a:rPr>
              <a:t> to others and themselves, they decide to change their ways.</a:t>
            </a:r>
          </a:p>
          <a:p>
            <a:pPr marL="342900" indent="-342900"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Jack will do three things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Forgive his mother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Take care of ______________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84818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F80D109-3D6A-462F-B2A9-8B2D15F3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21" y="78144"/>
            <a:ext cx="10465518" cy="175841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Why did Willie make a sudden shift from an honest politician shift from an honest politician to a corrupt one?</a:t>
            </a:r>
            <a:br>
              <a:rPr lang="en-US" sz="2800" dirty="0"/>
            </a:br>
            <a:r>
              <a:rPr lang="en-US" sz="2800" dirty="0">
                <a:solidFill>
                  <a:srgbClr val="C00000"/>
                </a:solidFill>
              </a:rPr>
              <a:t>If he truly believed in being honest, why did he decide to accept corrupt methods?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20AE18-B2AE-4C0D-BD92-179C3CD1D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600" dirty="0"/>
              <a:t>WILLIE</a:t>
            </a:r>
          </a:p>
          <a:p>
            <a:r>
              <a:rPr lang="en-US" dirty="0"/>
              <a:t>Hint  -DUPLICITY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01917-1431-4AF2-8AD2-E3171FD35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Chapter 1 – Jack notes Willie’s congenial appearance but underneath is a façade of hardness.</a:t>
            </a:r>
          </a:p>
          <a:p>
            <a:pPr marL="457200" indent="-457200">
              <a:buAutoNum type="arabicPeriod"/>
            </a:pPr>
            <a:r>
              <a:rPr lang="en-US" dirty="0"/>
              <a:t>Willie is driven by _____________, for the good of the people which supports his own _____________.</a:t>
            </a:r>
          </a:p>
          <a:p>
            <a:pPr marL="457200" indent="-457200">
              <a:buAutoNum type="arabicPeriod"/>
            </a:pPr>
            <a:r>
              <a:rPr lang="en-US" dirty="0"/>
              <a:t>Willie can’t abide by being used or treated badly by others.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3DB529-D66A-44B1-9538-2BAB8E310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5036414" cy="640080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His hatred of being BELITTLED and OVERWHELMED his desire to BE HONEST.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4D1398C-E195-4F5F-B39D-7E180C990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3" y="2743200"/>
            <a:ext cx="5036415" cy="329184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Segoe Script" panose="030B0504020000000003" pitchFamily="66" charset="0"/>
              </a:rPr>
              <a:t>“ I BELIEVE ALL POLITICIANAS ARE CORRUPT AND ONLY DISHONEST MEANS CAN PRODUCE RESULTS.”</a:t>
            </a:r>
          </a:p>
        </p:txBody>
      </p:sp>
    </p:spTree>
    <p:extLst>
      <p:ext uri="{BB962C8B-B14F-4D97-AF65-F5344CB8AC3E}">
        <p14:creationId xmlns:p14="http://schemas.microsoft.com/office/powerpoint/2010/main" val="189687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47A051-F1DE-4A95-8527-96F6383E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085" y="2858549"/>
            <a:ext cx="3429839" cy="173736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“This is the Most important take away that everyone has to remember.”</a:t>
            </a:r>
            <a:br>
              <a:rPr lang="en-US" sz="4000" dirty="0"/>
            </a:br>
            <a:r>
              <a:rPr lang="en-US" dirty="0">
                <a:solidFill>
                  <a:srgbClr val="C00000"/>
                </a:solidFill>
              </a:rPr>
              <a:t>from an expert </a:t>
            </a:r>
          </a:p>
        </p:txBody>
      </p:sp>
      <p:pic>
        <p:nvPicPr>
          <p:cNvPr id="2050" name="Picture 2" descr="Huey P. Long Bridge Widening Project - TIMED Program | GEC Inc.">
            <a:extLst>
              <a:ext uri="{FF2B5EF4-FFF2-40B4-BE49-F238E27FC236}">
                <a16:creationId xmlns:a16="http://schemas.microsoft.com/office/drawing/2014/main" id="{A5C586F4-8C9C-484A-85B7-DAFA1E5803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7" y="1030491"/>
            <a:ext cx="7413773" cy="478307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59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49</TotalTime>
  <Words>548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Rockwell</vt:lpstr>
      <vt:lpstr>Rockwell Condensed</vt:lpstr>
      <vt:lpstr>Segoe Script</vt:lpstr>
      <vt:lpstr>Wingdings</vt:lpstr>
      <vt:lpstr>Wood Type</vt:lpstr>
      <vt:lpstr>Great Sleep and rebirth</vt:lpstr>
      <vt:lpstr>Great sleep</vt:lpstr>
      <vt:lpstr>Jack falls into three periods of “Great sleep”</vt:lpstr>
      <vt:lpstr>Rebirth – a progression that involves several steps. </vt:lpstr>
      <vt:lpstr>Rebirth</vt:lpstr>
      <vt:lpstr>Willie </vt:lpstr>
      <vt:lpstr>Why did Willie make a sudden shift from an honest politician shift from an honest politician to a corrupt one? If he truly believed in being honest, why did he decide to accept corrupt methods?</vt:lpstr>
      <vt:lpstr>“This is the Most important take away that everyone has to remember.” from an expert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Sleep and rebirth</dc:title>
  <dc:creator>Laura LeBeouf</dc:creator>
  <cp:lastModifiedBy>Laura LeBeouf</cp:lastModifiedBy>
  <cp:revision>6</cp:revision>
  <dcterms:created xsi:type="dcterms:W3CDTF">2020-04-05T15:35:04Z</dcterms:created>
  <dcterms:modified xsi:type="dcterms:W3CDTF">2020-04-05T16:24:25Z</dcterms:modified>
</cp:coreProperties>
</file>